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sldIdLst>
    <p:sldId id="256" r:id="rId5"/>
    <p:sldId id="257" r:id="rId6"/>
    <p:sldId id="258" r:id="rId7"/>
    <p:sldId id="259" r:id="rId8"/>
    <p:sldId id="260" r:id="rId9"/>
    <p:sldId id="261" r:id="rId10"/>
    <p:sldId id="262" r:id="rId11"/>
    <p:sldId id="263" r:id="rId12"/>
    <p:sldId id="267" r:id="rId13"/>
    <p:sldId id="264" r:id="rId14"/>
    <p:sldId id="265" r:id="rId15"/>
    <p:sldId id="268" r:id="rId16"/>
    <p:sldId id="266" r:id="rId17"/>
  </p:sldIdLst>
  <p:sldSz cx="20116800" cy="10972800"/>
  <p:notesSz cx="9144000" cy="6858000"/>
  <p:defaultTextStyle>
    <a:defPPr>
      <a:defRPr lang="en-US"/>
    </a:defPPr>
    <a:lvl1pPr marL="0" algn="l" defTabSz="972447" rtl="0" eaLnBrk="1" latinLnBrk="0" hangingPunct="1">
      <a:defRPr sz="1900" kern="1200">
        <a:solidFill>
          <a:schemeClr val="tx1"/>
        </a:solidFill>
        <a:latin typeface="+mn-lt"/>
        <a:ea typeface="+mn-ea"/>
        <a:cs typeface="+mn-cs"/>
      </a:defRPr>
    </a:lvl1pPr>
    <a:lvl2pPr marL="486223" algn="l" defTabSz="972447" rtl="0" eaLnBrk="1" latinLnBrk="0" hangingPunct="1">
      <a:defRPr sz="1900" kern="1200">
        <a:solidFill>
          <a:schemeClr val="tx1"/>
        </a:solidFill>
        <a:latin typeface="+mn-lt"/>
        <a:ea typeface="+mn-ea"/>
        <a:cs typeface="+mn-cs"/>
      </a:defRPr>
    </a:lvl2pPr>
    <a:lvl3pPr marL="972447" algn="l" defTabSz="972447" rtl="0" eaLnBrk="1" latinLnBrk="0" hangingPunct="1">
      <a:defRPr sz="1900" kern="1200">
        <a:solidFill>
          <a:schemeClr val="tx1"/>
        </a:solidFill>
        <a:latin typeface="+mn-lt"/>
        <a:ea typeface="+mn-ea"/>
        <a:cs typeface="+mn-cs"/>
      </a:defRPr>
    </a:lvl3pPr>
    <a:lvl4pPr marL="1458670" algn="l" defTabSz="972447" rtl="0" eaLnBrk="1" latinLnBrk="0" hangingPunct="1">
      <a:defRPr sz="1900" kern="1200">
        <a:solidFill>
          <a:schemeClr val="tx1"/>
        </a:solidFill>
        <a:latin typeface="+mn-lt"/>
        <a:ea typeface="+mn-ea"/>
        <a:cs typeface="+mn-cs"/>
      </a:defRPr>
    </a:lvl4pPr>
    <a:lvl5pPr marL="1944894" algn="l" defTabSz="972447" rtl="0" eaLnBrk="1" latinLnBrk="0" hangingPunct="1">
      <a:defRPr sz="1900" kern="1200">
        <a:solidFill>
          <a:schemeClr val="tx1"/>
        </a:solidFill>
        <a:latin typeface="+mn-lt"/>
        <a:ea typeface="+mn-ea"/>
        <a:cs typeface="+mn-cs"/>
      </a:defRPr>
    </a:lvl5pPr>
    <a:lvl6pPr marL="2431117" algn="l" defTabSz="972447" rtl="0" eaLnBrk="1" latinLnBrk="0" hangingPunct="1">
      <a:defRPr sz="1900" kern="1200">
        <a:solidFill>
          <a:schemeClr val="tx1"/>
        </a:solidFill>
        <a:latin typeface="+mn-lt"/>
        <a:ea typeface="+mn-ea"/>
        <a:cs typeface="+mn-cs"/>
      </a:defRPr>
    </a:lvl6pPr>
    <a:lvl7pPr marL="2917341" algn="l" defTabSz="972447" rtl="0" eaLnBrk="1" latinLnBrk="0" hangingPunct="1">
      <a:defRPr sz="1900" kern="1200">
        <a:solidFill>
          <a:schemeClr val="tx1"/>
        </a:solidFill>
        <a:latin typeface="+mn-lt"/>
        <a:ea typeface="+mn-ea"/>
        <a:cs typeface="+mn-cs"/>
      </a:defRPr>
    </a:lvl7pPr>
    <a:lvl8pPr marL="3403564" algn="l" defTabSz="972447" rtl="0" eaLnBrk="1" latinLnBrk="0" hangingPunct="1">
      <a:defRPr sz="1900" kern="1200">
        <a:solidFill>
          <a:schemeClr val="tx1"/>
        </a:solidFill>
        <a:latin typeface="+mn-lt"/>
        <a:ea typeface="+mn-ea"/>
        <a:cs typeface="+mn-cs"/>
      </a:defRPr>
    </a:lvl8pPr>
    <a:lvl9pPr marL="3889788" algn="l" defTabSz="97244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456">
          <p15:clr>
            <a:srgbClr val="A4A3A4"/>
          </p15:clr>
        </p15:guide>
        <p15:guide id="2" pos="63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2" autoAdjust="0"/>
  </p:normalViewPr>
  <p:slideViewPr>
    <p:cSldViewPr>
      <p:cViewPr varScale="1">
        <p:scale>
          <a:sx n="43" d="100"/>
          <a:sy n="43" d="100"/>
        </p:scale>
        <p:origin x="-690" y="-120"/>
      </p:cViewPr>
      <p:guideLst>
        <p:guide orient="horz" pos="3456"/>
        <p:guide pos="6336"/>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D6633457-E190-4FA9-8C88-82145DF351AD}" type="datetimeFigureOut">
              <a:rPr lang="en-US" smtClean="0"/>
              <a:t>12/30/2021</a:t>
            </a:fld>
            <a:endParaRPr lang="en-US" dirty="0"/>
          </a:p>
        </p:txBody>
      </p:sp>
      <p:sp>
        <p:nvSpPr>
          <p:cNvPr id="4" name="Slide Image Placeholder 3"/>
          <p:cNvSpPr>
            <a:spLocks noGrp="1" noRot="1" noChangeAspect="1"/>
          </p:cNvSpPr>
          <p:nvPr>
            <p:ph type="sldImg" idx="2"/>
          </p:nvPr>
        </p:nvSpPr>
        <p:spPr>
          <a:xfrm>
            <a:off x="2214563" y="514350"/>
            <a:ext cx="4714875"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8DED5939-A1CF-4C3A-B4AA-AB2975926E17}" type="slidenum">
              <a:rPr lang="en-US" smtClean="0"/>
              <a:t>‹#›</a:t>
            </a:fld>
            <a:endParaRPr lang="en-US" dirty="0"/>
          </a:p>
        </p:txBody>
      </p:sp>
    </p:spTree>
    <p:extLst>
      <p:ext uri="{BB962C8B-B14F-4D97-AF65-F5344CB8AC3E}">
        <p14:creationId xmlns:p14="http://schemas.microsoft.com/office/powerpoint/2010/main" val="1277341467"/>
      </p:ext>
    </p:extLst>
  </p:cSld>
  <p:clrMap bg1="lt1" tx1="dk1" bg2="lt2" tx2="dk2" accent1="accent1" accent2="accent2" accent3="accent3" accent4="accent4" accent5="accent5" accent6="accent6" hlink="hlink" folHlink="folHlink"/>
  <p:notesStyle>
    <a:lvl1pPr marL="0" algn="l" defTabSz="972447" rtl="0" eaLnBrk="1" latinLnBrk="0" hangingPunct="1">
      <a:defRPr sz="1300" kern="1200">
        <a:solidFill>
          <a:schemeClr val="tx1"/>
        </a:solidFill>
        <a:latin typeface="+mn-lt"/>
        <a:ea typeface="+mn-ea"/>
        <a:cs typeface="+mn-cs"/>
      </a:defRPr>
    </a:lvl1pPr>
    <a:lvl2pPr marL="486223" algn="l" defTabSz="972447" rtl="0" eaLnBrk="1" latinLnBrk="0" hangingPunct="1">
      <a:defRPr sz="1300" kern="1200">
        <a:solidFill>
          <a:schemeClr val="tx1"/>
        </a:solidFill>
        <a:latin typeface="+mn-lt"/>
        <a:ea typeface="+mn-ea"/>
        <a:cs typeface="+mn-cs"/>
      </a:defRPr>
    </a:lvl2pPr>
    <a:lvl3pPr marL="972447" algn="l" defTabSz="972447" rtl="0" eaLnBrk="1" latinLnBrk="0" hangingPunct="1">
      <a:defRPr sz="1300" kern="1200">
        <a:solidFill>
          <a:schemeClr val="tx1"/>
        </a:solidFill>
        <a:latin typeface="+mn-lt"/>
        <a:ea typeface="+mn-ea"/>
        <a:cs typeface="+mn-cs"/>
      </a:defRPr>
    </a:lvl3pPr>
    <a:lvl4pPr marL="1458670" algn="l" defTabSz="972447" rtl="0" eaLnBrk="1" latinLnBrk="0" hangingPunct="1">
      <a:defRPr sz="1300" kern="1200">
        <a:solidFill>
          <a:schemeClr val="tx1"/>
        </a:solidFill>
        <a:latin typeface="+mn-lt"/>
        <a:ea typeface="+mn-ea"/>
        <a:cs typeface="+mn-cs"/>
      </a:defRPr>
    </a:lvl4pPr>
    <a:lvl5pPr marL="1944894" algn="l" defTabSz="972447" rtl="0" eaLnBrk="1" latinLnBrk="0" hangingPunct="1">
      <a:defRPr sz="1300" kern="1200">
        <a:solidFill>
          <a:schemeClr val="tx1"/>
        </a:solidFill>
        <a:latin typeface="+mn-lt"/>
        <a:ea typeface="+mn-ea"/>
        <a:cs typeface="+mn-cs"/>
      </a:defRPr>
    </a:lvl5pPr>
    <a:lvl6pPr marL="2431117" algn="l" defTabSz="972447" rtl="0" eaLnBrk="1" latinLnBrk="0" hangingPunct="1">
      <a:defRPr sz="1300" kern="1200">
        <a:solidFill>
          <a:schemeClr val="tx1"/>
        </a:solidFill>
        <a:latin typeface="+mn-lt"/>
        <a:ea typeface="+mn-ea"/>
        <a:cs typeface="+mn-cs"/>
      </a:defRPr>
    </a:lvl6pPr>
    <a:lvl7pPr marL="2917341" algn="l" defTabSz="972447" rtl="0" eaLnBrk="1" latinLnBrk="0" hangingPunct="1">
      <a:defRPr sz="1300" kern="1200">
        <a:solidFill>
          <a:schemeClr val="tx1"/>
        </a:solidFill>
        <a:latin typeface="+mn-lt"/>
        <a:ea typeface="+mn-ea"/>
        <a:cs typeface="+mn-cs"/>
      </a:defRPr>
    </a:lvl7pPr>
    <a:lvl8pPr marL="3403564" algn="l" defTabSz="972447" rtl="0" eaLnBrk="1" latinLnBrk="0" hangingPunct="1">
      <a:defRPr sz="1300" kern="1200">
        <a:solidFill>
          <a:schemeClr val="tx1"/>
        </a:solidFill>
        <a:latin typeface="+mn-lt"/>
        <a:ea typeface="+mn-ea"/>
        <a:cs typeface="+mn-cs"/>
      </a:defRPr>
    </a:lvl8pPr>
    <a:lvl9pPr marL="3889788" algn="l" defTabSz="97244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a:t>
            </a:fld>
            <a:endParaRPr lang="en-US" dirty="0"/>
          </a:p>
        </p:txBody>
      </p:sp>
    </p:spTree>
    <p:extLst>
      <p:ext uri="{BB962C8B-B14F-4D97-AF65-F5344CB8AC3E}">
        <p14:creationId xmlns:p14="http://schemas.microsoft.com/office/powerpoint/2010/main" val="3364504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10</a:t>
            </a:fld>
            <a:endParaRPr lang="en-US" dirty="0"/>
          </a:p>
        </p:txBody>
      </p:sp>
    </p:spTree>
    <p:extLst>
      <p:ext uri="{BB962C8B-B14F-4D97-AF65-F5344CB8AC3E}">
        <p14:creationId xmlns:p14="http://schemas.microsoft.com/office/powerpoint/2010/main" val="3977390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11</a:t>
            </a:fld>
            <a:endParaRPr lang="en-US" dirty="0"/>
          </a:p>
        </p:txBody>
      </p:sp>
    </p:spTree>
    <p:extLst>
      <p:ext uri="{BB962C8B-B14F-4D97-AF65-F5344CB8AC3E}">
        <p14:creationId xmlns:p14="http://schemas.microsoft.com/office/powerpoint/2010/main" val="1342030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12</a:t>
            </a:fld>
            <a:endParaRPr lang="en-US" dirty="0"/>
          </a:p>
        </p:txBody>
      </p:sp>
    </p:spTree>
    <p:extLst>
      <p:ext uri="{BB962C8B-B14F-4D97-AF65-F5344CB8AC3E}">
        <p14:creationId xmlns:p14="http://schemas.microsoft.com/office/powerpoint/2010/main" val="1754699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13</a:t>
            </a:fld>
            <a:endParaRPr lang="en-US" dirty="0"/>
          </a:p>
        </p:txBody>
      </p:sp>
    </p:spTree>
    <p:extLst>
      <p:ext uri="{BB962C8B-B14F-4D97-AF65-F5344CB8AC3E}">
        <p14:creationId xmlns:p14="http://schemas.microsoft.com/office/powerpoint/2010/main" val="155984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2</a:t>
            </a:fld>
            <a:endParaRPr lang="en-US" dirty="0"/>
          </a:p>
        </p:txBody>
      </p:sp>
    </p:spTree>
    <p:extLst>
      <p:ext uri="{BB962C8B-B14F-4D97-AF65-F5344CB8AC3E}">
        <p14:creationId xmlns:p14="http://schemas.microsoft.com/office/powerpoint/2010/main" val="86513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3</a:t>
            </a:fld>
            <a:endParaRPr lang="en-US" dirty="0"/>
          </a:p>
        </p:txBody>
      </p:sp>
    </p:spTree>
    <p:extLst>
      <p:ext uri="{BB962C8B-B14F-4D97-AF65-F5344CB8AC3E}">
        <p14:creationId xmlns:p14="http://schemas.microsoft.com/office/powerpoint/2010/main" val="3615592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4</a:t>
            </a:fld>
            <a:endParaRPr lang="en-US" dirty="0"/>
          </a:p>
        </p:txBody>
      </p:sp>
    </p:spTree>
    <p:extLst>
      <p:ext uri="{BB962C8B-B14F-4D97-AF65-F5344CB8AC3E}">
        <p14:creationId xmlns:p14="http://schemas.microsoft.com/office/powerpoint/2010/main" val="3364089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5</a:t>
            </a:fld>
            <a:endParaRPr lang="en-US" dirty="0"/>
          </a:p>
        </p:txBody>
      </p:sp>
    </p:spTree>
    <p:extLst>
      <p:ext uri="{BB962C8B-B14F-4D97-AF65-F5344CB8AC3E}">
        <p14:creationId xmlns:p14="http://schemas.microsoft.com/office/powerpoint/2010/main" val="348848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6</a:t>
            </a:fld>
            <a:endParaRPr lang="en-US" dirty="0"/>
          </a:p>
        </p:txBody>
      </p:sp>
    </p:spTree>
    <p:extLst>
      <p:ext uri="{BB962C8B-B14F-4D97-AF65-F5344CB8AC3E}">
        <p14:creationId xmlns:p14="http://schemas.microsoft.com/office/powerpoint/2010/main" val="1700619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7</a:t>
            </a:fld>
            <a:endParaRPr lang="en-US" dirty="0"/>
          </a:p>
        </p:txBody>
      </p:sp>
    </p:spTree>
    <p:extLst>
      <p:ext uri="{BB962C8B-B14F-4D97-AF65-F5344CB8AC3E}">
        <p14:creationId xmlns:p14="http://schemas.microsoft.com/office/powerpoint/2010/main" val="1520083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8</a:t>
            </a:fld>
            <a:endParaRPr lang="en-US" dirty="0"/>
          </a:p>
        </p:txBody>
      </p:sp>
    </p:spTree>
    <p:extLst>
      <p:ext uri="{BB962C8B-B14F-4D97-AF65-F5344CB8AC3E}">
        <p14:creationId xmlns:p14="http://schemas.microsoft.com/office/powerpoint/2010/main" val="1605753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9</a:t>
            </a:fld>
            <a:endParaRPr lang="en-US" dirty="0"/>
          </a:p>
        </p:txBody>
      </p:sp>
    </p:spTree>
    <p:extLst>
      <p:ext uri="{BB962C8B-B14F-4D97-AF65-F5344CB8AC3E}">
        <p14:creationId xmlns:p14="http://schemas.microsoft.com/office/powerpoint/2010/main" val="2998245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8760" y="3408684"/>
            <a:ext cx="17099280" cy="2352040"/>
          </a:xfrm>
        </p:spPr>
        <p:txBody>
          <a:bodyPr/>
          <a:lstStyle/>
          <a:p>
            <a:r>
              <a:rPr lang="en-US"/>
              <a:t>Click to edit Master title style</a:t>
            </a:r>
          </a:p>
        </p:txBody>
      </p:sp>
      <p:sp>
        <p:nvSpPr>
          <p:cNvPr id="3" name="Subtitle 2"/>
          <p:cNvSpPr>
            <a:spLocks noGrp="1"/>
          </p:cNvSpPr>
          <p:nvPr>
            <p:ph type="subTitle" idx="1"/>
          </p:nvPr>
        </p:nvSpPr>
        <p:spPr>
          <a:xfrm>
            <a:off x="3017521" y="6217920"/>
            <a:ext cx="14081760" cy="2804160"/>
          </a:xfrm>
        </p:spPr>
        <p:txBody>
          <a:bodyPr/>
          <a:lstStyle>
            <a:lvl1pPr marL="0" indent="0" algn="ctr">
              <a:buNone/>
              <a:defRPr>
                <a:solidFill>
                  <a:schemeClr val="tx1">
                    <a:tint val="75000"/>
                  </a:schemeClr>
                </a:solidFill>
              </a:defRPr>
            </a:lvl1pPr>
            <a:lvl2pPr marL="486223" indent="0" algn="ctr">
              <a:buNone/>
              <a:defRPr>
                <a:solidFill>
                  <a:schemeClr val="tx1">
                    <a:tint val="75000"/>
                  </a:schemeClr>
                </a:solidFill>
              </a:defRPr>
            </a:lvl2pPr>
            <a:lvl3pPr marL="972447" indent="0" algn="ctr">
              <a:buNone/>
              <a:defRPr>
                <a:solidFill>
                  <a:schemeClr val="tx1">
                    <a:tint val="75000"/>
                  </a:schemeClr>
                </a:solidFill>
              </a:defRPr>
            </a:lvl3pPr>
            <a:lvl4pPr marL="1458670" indent="0" algn="ctr">
              <a:buNone/>
              <a:defRPr>
                <a:solidFill>
                  <a:schemeClr val="tx1">
                    <a:tint val="75000"/>
                  </a:schemeClr>
                </a:solidFill>
              </a:defRPr>
            </a:lvl4pPr>
            <a:lvl5pPr marL="1944894" indent="0" algn="ctr">
              <a:buNone/>
              <a:defRPr>
                <a:solidFill>
                  <a:schemeClr val="tx1">
                    <a:tint val="75000"/>
                  </a:schemeClr>
                </a:solidFill>
              </a:defRPr>
            </a:lvl5pPr>
            <a:lvl6pPr marL="2431117" indent="0" algn="ctr">
              <a:buNone/>
              <a:defRPr>
                <a:solidFill>
                  <a:schemeClr val="tx1">
                    <a:tint val="75000"/>
                  </a:schemeClr>
                </a:solidFill>
              </a:defRPr>
            </a:lvl6pPr>
            <a:lvl7pPr marL="2917341" indent="0" algn="ctr">
              <a:buNone/>
              <a:defRPr>
                <a:solidFill>
                  <a:schemeClr val="tx1">
                    <a:tint val="75000"/>
                  </a:schemeClr>
                </a:solidFill>
              </a:defRPr>
            </a:lvl7pPr>
            <a:lvl8pPr marL="3403564" indent="0" algn="ctr">
              <a:buNone/>
              <a:defRPr>
                <a:solidFill>
                  <a:schemeClr val="tx1">
                    <a:tint val="75000"/>
                  </a:schemeClr>
                </a:solidFill>
              </a:defRPr>
            </a:lvl8pPr>
            <a:lvl9pPr marL="388978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76071F4-70CA-4293-BC45-4B7BC605D6B2}" type="datetimeFigureOut">
              <a:rPr lang="en-US" smtClean="0"/>
              <a:t>12/30/2021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dirty="0"/>
          </a:p>
        </p:txBody>
      </p:sp>
      <p:sp>
        <p:nvSpPr>
          <p:cNvPr id="7" name="Title 1"/>
          <p:cNvSpPr txBox="1">
            <a:spLocks/>
          </p:cNvSpPr>
          <p:nvPr userDrawn="1"/>
        </p:nvSpPr>
        <p:spPr>
          <a:xfrm>
            <a:off x="990600" y="228600"/>
            <a:ext cx="18135600" cy="584200"/>
          </a:xfrm>
          <a:prstGeom prst="rect">
            <a:avLst/>
          </a:prstGeom>
          <a:ln>
            <a:noFill/>
          </a:ln>
        </p:spPr>
        <p:txBody>
          <a:bodyPr vert="horz" lIns="97244" tIns="48622" rIns="97244" bIns="48622" rtlCol="0" anchor="ctr">
            <a:normAutofit/>
          </a:bodyPr>
          <a:lstStyle>
            <a:lvl1pPr algn="ctr" defTabSz="972447" rtl="0" eaLnBrk="1" latinLnBrk="0" hangingPunct="1">
              <a:spcBef>
                <a:spcPct val="0"/>
              </a:spcBef>
              <a:buNone/>
              <a:defRPr sz="4700" kern="1200">
                <a:solidFill>
                  <a:schemeClr val="tx1"/>
                </a:solidFill>
                <a:latin typeface="+mj-lt"/>
                <a:ea typeface="+mj-ea"/>
                <a:cs typeface="+mj-cs"/>
              </a:defRPr>
            </a:lvl1pPr>
          </a:lstStyle>
          <a:p>
            <a:pPr algn="r"/>
            <a:r>
              <a:rPr lang="mn-MN" sz="2800" dirty="0">
                <a:solidFill>
                  <a:schemeClr val="accent1"/>
                </a:solidFill>
                <a:latin typeface="Times New Roman" panose="02020603050405020304" pitchFamily="18" charset="0"/>
                <a:cs typeface="Times New Roman" panose="02020603050405020304" pitchFamily="18" charset="0"/>
              </a:rPr>
              <a:t>Алгоритмын</a:t>
            </a:r>
            <a:r>
              <a:rPr lang="mn-MN" sz="2800" baseline="0" dirty="0">
                <a:solidFill>
                  <a:schemeClr val="accent1"/>
                </a:solidFill>
                <a:latin typeface="Times New Roman" panose="02020603050405020304" pitchFamily="18" charset="0"/>
                <a:cs typeface="Times New Roman" panose="02020603050405020304" pitchFamily="18" charset="0"/>
              </a:rPr>
              <a:t> шинжилгээ, зохиомж</a:t>
            </a:r>
            <a:r>
              <a:rPr lang="mn-MN" sz="2800" dirty="0">
                <a:solidFill>
                  <a:schemeClr val="accent1"/>
                </a:solidFill>
                <a:latin typeface="Times New Roman" panose="02020603050405020304" pitchFamily="18" charset="0"/>
                <a:cs typeface="Times New Roman" panose="02020603050405020304" pitchFamily="18" charset="0"/>
              </a:rPr>
              <a:t> – Эцсийн шалгалт</a:t>
            </a:r>
            <a:endParaRPr lang="en-US" sz="2800" baseline="0"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5645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6071F4-70CA-4293-BC45-4B7BC605D6B2}" type="datetimeFigureOut">
              <a:rPr lang="en-US" smtClean="0"/>
              <a:t>12/30/2021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1396789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800074" y="439424"/>
            <a:ext cx="4903471" cy="936244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89665" y="439424"/>
            <a:ext cx="14375131" cy="93624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6071F4-70CA-4293-BC45-4B7BC605D6B2}" type="datetimeFigureOut">
              <a:rPr lang="en-US" smtClean="0"/>
              <a:t>12/30/2021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1272795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6071F4-70CA-4293-BC45-4B7BC605D6B2}" type="datetimeFigureOut">
              <a:rPr lang="en-US" smtClean="0"/>
              <a:t>12/30/2021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2484783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89089" y="7051047"/>
            <a:ext cx="17099280" cy="2179320"/>
          </a:xfrm>
        </p:spPr>
        <p:txBody>
          <a:bodyPr anchor="t"/>
          <a:lstStyle>
            <a:lvl1pPr algn="l">
              <a:defRPr sz="4300" b="1" cap="all"/>
            </a:lvl1pPr>
          </a:lstStyle>
          <a:p>
            <a:r>
              <a:rPr lang="en-US"/>
              <a:t>Click to edit Master title style</a:t>
            </a:r>
          </a:p>
        </p:txBody>
      </p:sp>
      <p:sp>
        <p:nvSpPr>
          <p:cNvPr id="3" name="Text Placeholder 2"/>
          <p:cNvSpPr>
            <a:spLocks noGrp="1"/>
          </p:cNvSpPr>
          <p:nvPr>
            <p:ph type="body" idx="1"/>
          </p:nvPr>
        </p:nvSpPr>
        <p:spPr>
          <a:xfrm>
            <a:off x="1589089" y="4650747"/>
            <a:ext cx="17099280" cy="2400299"/>
          </a:xfrm>
        </p:spPr>
        <p:txBody>
          <a:bodyPr anchor="b"/>
          <a:lstStyle>
            <a:lvl1pPr marL="0" indent="0">
              <a:buNone/>
              <a:defRPr sz="2100">
                <a:solidFill>
                  <a:schemeClr val="tx1">
                    <a:tint val="75000"/>
                  </a:schemeClr>
                </a:solidFill>
              </a:defRPr>
            </a:lvl1pPr>
            <a:lvl2pPr marL="486223" indent="0">
              <a:buNone/>
              <a:defRPr sz="1900">
                <a:solidFill>
                  <a:schemeClr val="tx1">
                    <a:tint val="75000"/>
                  </a:schemeClr>
                </a:solidFill>
              </a:defRPr>
            </a:lvl2pPr>
            <a:lvl3pPr marL="972447" indent="0">
              <a:buNone/>
              <a:defRPr sz="1700">
                <a:solidFill>
                  <a:schemeClr val="tx1">
                    <a:tint val="75000"/>
                  </a:schemeClr>
                </a:solidFill>
              </a:defRPr>
            </a:lvl3pPr>
            <a:lvl4pPr marL="1458670" indent="0">
              <a:buNone/>
              <a:defRPr sz="1500">
                <a:solidFill>
                  <a:schemeClr val="tx1">
                    <a:tint val="75000"/>
                  </a:schemeClr>
                </a:solidFill>
              </a:defRPr>
            </a:lvl4pPr>
            <a:lvl5pPr marL="1944894" indent="0">
              <a:buNone/>
              <a:defRPr sz="1500">
                <a:solidFill>
                  <a:schemeClr val="tx1">
                    <a:tint val="75000"/>
                  </a:schemeClr>
                </a:solidFill>
              </a:defRPr>
            </a:lvl5pPr>
            <a:lvl6pPr marL="2431117" indent="0">
              <a:buNone/>
              <a:defRPr sz="1500">
                <a:solidFill>
                  <a:schemeClr val="tx1">
                    <a:tint val="75000"/>
                  </a:schemeClr>
                </a:solidFill>
              </a:defRPr>
            </a:lvl6pPr>
            <a:lvl7pPr marL="2917341" indent="0">
              <a:buNone/>
              <a:defRPr sz="1500">
                <a:solidFill>
                  <a:schemeClr val="tx1">
                    <a:tint val="75000"/>
                  </a:schemeClr>
                </a:solidFill>
              </a:defRPr>
            </a:lvl7pPr>
            <a:lvl8pPr marL="3403564" indent="0">
              <a:buNone/>
              <a:defRPr sz="1500">
                <a:solidFill>
                  <a:schemeClr val="tx1">
                    <a:tint val="75000"/>
                  </a:schemeClr>
                </a:solidFill>
              </a:defRPr>
            </a:lvl8pPr>
            <a:lvl9pPr marL="3889788" indent="0">
              <a:buNone/>
              <a:defRPr sz="1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6071F4-70CA-4293-BC45-4B7BC605D6B2}" type="datetimeFigureOut">
              <a:rPr lang="en-US" smtClean="0"/>
              <a:t>12/30/2021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285322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89661" y="2560329"/>
            <a:ext cx="9639300" cy="7241541"/>
          </a:xfr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1064245" y="2560329"/>
            <a:ext cx="9639300" cy="7241541"/>
          </a:xfr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6071F4-70CA-4293-BC45-4B7BC605D6B2}" type="datetimeFigureOut">
              <a:rPr lang="en-US" smtClean="0"/>
              <a:t>12/30/2021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1113605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5841" y="439420"/>
            <a:ext cx="18105120" cy="18288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05842" y="2456181"/>
            <a:ext cx="8888412" cy="1023620"/>
          </a:xfrm>
        </p:spPr>
        <p:txBody>
          <a:bodyPr anchor="b"/>
          <a:lstStyle>
            <a:lvl1pPr marL="0" indent="0">
              <a:buNone/>
              <a:defRPr sz="2600" b="1"/>
            </a:lvl1pPr>
            <a:lvl2pPr marL="486223" indent="0">
              <a:buNone/>
              <a:defRPr sz="2100" b="1"/>
            </a:lvl2pPr>
            <a:lvl3pPr marL="972447" indent="0">
              <a:buNone/>
              <a:defRPr sz="1900" b="1"/>
            </a:lvl3pPr>
            <a:lvl4pPr marL="1458670" indent="0">
              <a:buNone/>
              <a:defRPr sz="1700" b="1"/>
            </a:lvl4pPr>
            <a:lvl5pPr marL="1944894" indent="0">
              <a:buNone/>
              <a:defRPr sz="1700" b="1"/>
            </a:lvl5pPr>
            <a:lvl6pPr marL="2431117" indent="0">
              <a:buNone/>
              <a:defRPr sz="1700" b="1"/>
            </a:lvl6pPr>
            <a:lvl7pPr marL="2917341" indent="0">
              <a:buNone/>
              <a:defRPr sz="1700" b="1"/>
            </a:lvl7pPr>
            <a:lvl8pPr marL="3403564" indent="0">
              <a:buNone/>
              <a:defRPr sz="1700" b="1"/>
            </a:lvl8pPr>
            <a:lvl9pPr marL="3889788" indent="0">
              <a:buNone/>
              <a:defRPr sz="1700" b="1"/>
            </a:lvl9pPr>
          </a:lstStyle>
          <a:p>
            <a:pPr lvl="0"/>
            <a:r>
              <a:rPr lang="en-US"/>
              <a:t>Click to edit Master text styles</a:t>
            </a:r>
          </a:p>
        </p:txBody>
      </p:sp>
      <p:sp>
        <p:nvSpPr>
          <p:cNvPr id="4" name="Content Placeholder 3"/>
          <p:cNvSpPr>
            <a:spLocks noGrp="1"/>
          </p:cNvSpPr>
          <p:nvPr>
            <p:ph sz="half" idx="2"/>
          </p:nvPr>
        </p:nvSpPr>
        <p:spPr>
          <a:xfrm>
            <a:off x="1005842" y="3479802"/>
            <a:ext cx="8888412" cy="6322060"/>
          </a:xfr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0219058" y="2456181"/>
            <a:ext cx="8891906" cy="1023620"/>
          </a:xfrm>
        </p:spPr>
        <p:txBody>
          <a:bodyPr anchor="b"/>
          <a:lstStyle>
            <a:lvl1pPr marL="0" indent="0">
              <a:buNone/>
              <a:defRPr sz="2600" b="1"/>
            </a:lvl1pPr>
            <a:lvl2pPr marL="486223" indent="0">
              <a:buNone/>
              <a:defRPr sz="2100" b="1"/>
            </a:lvl2pPr>
            <a:lvl3pPr marL="972447" indent="0">
              <a:buNone/>
              <a:defRPr sz="1900" b="1"/>
            </a:lvl3pPr>
            <a:lvl4pPr marL="1458670" indent="0">
              <a:buNone/>
              <a:defRPr sz="1700" b="1"/>
            </a:lvl4pPr>
            <a:lvl5pPr marL="1944894" indent="0">
              <a:buNone/>
              <a:defRPr sz="1700" b="1"/>
            </a:lvl5pPr>
            <a:lvl6pPr marL="2431117" indent="0">
              <a:buNone/>
              <a:defRPr sz="1700" b="1"/>
            </a:lvl6pPr>
            <a:lvl7pPr marL="2917341" indent="0">
              <a:buNone/>
              <a:defRPr sz="1700" b="1"/>
            </a:lvl7pPr>
            <a:lvl8pPr marL="3403564" indent="0">
              <a:buNone/>
              <a:defRPr sz="1700" b="1"/>
            </a:lvl8pPr>
            <a:lvl9pPr marL="3889788" indent="0">
              <a:buNone/>
              <a:defRPr sz="1700" b="1"/>
            </a:lvl9pPr>
          </a:lstStyle>
          <a:p>
            <a:pPr lvl="0"/>
            <a:r>
              <a:rPr lang="en-US"/>
              <a:t>Click to edit Master text styles</a:t>
            </a:r>
          </a:p>
        </p:txBody>
      </p:sp>
      <p:sp>
        <p:nvSpPr>
          <p:cNvPr id="6" name="Content Placeholder 5"/>
          <p:cNvSpPr>
            <a:spLocks noGrp="1"/>
          </p:cNvSpPr>
          <p:nvPr>
            <p:ph sz="quarter" idx="4"/>
          </p:nvPr>
        </p:nvSpPr>
        <p:spPr>
          <a:xfrm>
            <a:off x="10219058" y="3479802"/>
            <a:ext cx="8891906" cy="6322060"/>
          </a:xfr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6071F4-70CA-4293-BC45-4B7BC605D6B2}" type="datetimeFigureOut">
              <a:rPr lang="en-US" smtClean="0"/>
              <a:t>12/30/2021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813065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6071F4-70CA-4293-BC45-4B7BC605D6B2}" type="datetimeFigureOut">
              <a:rPr lang="en-US" smtClean="0"/>
              <a:t>12/30/2021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2562399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6071F4-70CA-4293-BC45-4B7BC605D6B2}" type="datetimeFigureOut">
              <a:rPr lang="en-US" smtClean="0"/>
              <a:t>12/30/2021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197666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5845" y="436880"/>
            <a:ext cx="6618289" cy="1859280"/>
          </a:xfrm>
        </p:spPr>
        <p:txBody>
          <a:bodyPr anchor="b"/>
          <a:lstStyle>
            <a:lvl1pPr algn="l">
              <a:defRPr sz="2100" b="1"/>
            </a:lvl1pPr>
          </a:lstStyle>
          <a:p>
            <a:r>
              <a:rPr lang="en-US"/>
              <a:t>Click to edit Master title style</a:t>
            </a:r>
          </a:p>
        </p:txBody>
      </p:sp>
      <p:sp>
        <p:nvSpPr>
          <p:cNvPr id="3" name="Content Placeholder 2"/>
          <p:cNvSpPr>
            <a:spLocks noGrp="1"/>
          </p:cNvSpPr>
          <p:nvPr>
            <p:ph idx="1"/>
          </p:nvPr>
        </p:nvSpPr>
        <p:spPr>
          <a:xfrm>
            <a:off x="7865114" y="436889"/>
            <a:ext cx="11245850" cy="9364981"/>
          </a:xfrm>
        </p:spPr>
        <p:txBody>
          <a:bodyPr/>
          <a:lstStyle>
            <a:lvl1pPr>
              <a:defRPr sz="3400"/>
            </a:lvl1pPr>
            <a:lvl2pPr>
              <a:defRPr sz="3000"/>
            </a:lvl2pPr>
            <a:lvl3pPr>
              <a:defRPr sz="26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5845" y="2296169"/>
            <a:ext cx="6618289" cy="7505701"/>
          </a:xfrm>
        </p:spPr>
        <p:txBody>
          <a:bodyPr/>
          <a:lstStyle>
            <a:lvl1pPr marL="0" indent="0">
              <a:buNone/>
              <a:defRPr sz="1500"/>
            </a:lvl1pPr>
            <a:lvl2pPr marL="486223" indent="0">
              <a:buNone/>
              <a:defRPr sz="1300"/>
            </a:lvl2pPr>
            <a:lvl3pPr marL="972447" indent="0">
              <a:buNone/>
              <a:defRPr sz="1100"/>
            </a:lvl3pPr>
            <a:lvl4pPr marL="1458670" indent="0">
              <a:buNone/>
              <a:defRPr sz="1000"/>
            </a:lvl4pPr>
            <a:lvl5pPr marL="1944894" indent="0">
              <a:buNone/>
              <a:defRPr sz="1000"/>
            </a:lvl5pPr>
            <a:lvl6pPr marL="2431117" indent="0">
              <a:buNone/>
              <a:defRPr sz="1000"/>
            </a:lvl6pPr>
            <a:lvl7pPr marL="2917341" indent="0">
              <a:buNone/>
              <a:defRPr sz="1000"/>
            </a:lvl7pPr>
            <a:lvl8pPr marL="3403564" indent="0">
              <a:buNone/>
              <a:defRPr sz="1000"/>
            </a:lvl8pPr>
            <a:lvl9pPr marL="3889788"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6071F4-70CA-4293-BC45-4B7BC605D6B2}" type="datetimeFigureOut">
              <a:rPr lang="en-US" smtClean="0"/>
              <a:t>12/30/2021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49072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43032" y="7680965"/>
            <a:ext cx="12070080" cy="906781"/>
          </a:xfrm>
        </p:spPr>
        <p:txBody>
          <a:bodyPr anchor="b"/>
          <a:lstStyle>
            <a:lvl1pPr algn="l">
              <a:defRPr sz="2100" b="1"/>
            </a:lvl1pPr>
          </a:lstStyle>
          <a:p>
            <a:r>
              <a:rPr lang="en-US"/>
              <a:t>Click to edit Master title style</a:t>
            </a:r>
          </a:p>
        </p:txBody>
      </p:sp>
      <p:sp>
        <p:nvSpPr>
          <p:cNvPr id="3" name="Picture Placeholder 2"/>
          <p:cNvSpPr>
            <a:spLocks noGrp="1"/>
          </p:cNvSpPr>
          <p:nvPr>
            <p:ph type="pic" idx="1"/>
          </p:nvPr>
        </p:nvSpPr>
        <p:spPr>
          <a:xfrm>
            <a:off x="3943032" y="980440"/>
            <a:ext cx="12070080" cy="6583680"/>
          </a:xfrm>
        </p:spPr>
        <p:txBody>
          <a:bodyPr/>
          <a:lstStyle>
            <a:lvl1pPr marL="0" indent="0">
              <a:buNone/>
              <a:defRPr sz="3400"/>
            </a:lvl1pPr>
            <a:lvl2pPr marL="486223" indent="0">
              <a:buNone/>
              <a:defRPr sz="3000"/>
            </a:lvl2pPr>
            <a:lvl3pPr marL="972447" indent="0">
              <a:buNone/>
              <a:defRPr sz="2600"/>
            </a:lvl3pPr>
            <a:lvl4pPr marL="1458670" indent="0">
              <a:buNone/>
              <a:defRPr sz="2100"/>
            </a:lvl4pPr>
            <a:lvl5pPr marL="1944894" indent="0">
              <a:buNone/>
              <a:defRPr sz="2100"/>
            </a:lvl5pPr>
            <a:lvl6pPr marL="2431117" indent="0">
              <a:buNone/>
              <a:defRPr sz="2100"/>
            </a:lvl6pPr>
            <a:lvl7pPr marL="2917341" indent="0">
              <a:buNone/>
              <a:defRPr sz="2100"/>
            </a:lvl7pPr>
            <a:lvl8pPr marL="3403564" indent="0">
              <a:buNone/>
              <a:defRPr sz="2100"/>
            </a:lvl8pPr>
            <a:lvl9pPr marL="3889788" indent="0">
              <a:buNone/>
              <a:defRPr sz="2100"/>
            </a:lvl9pPr>
          </a:lstStyle>
          <a:p>
            <a:endParaRPr lang="en-US" dirty="0"/>
          </a:p>
        </p:txBody>
      </p:sp>
      <p:sp>
        <p:nvSpPr>
          <p:cNvPr id="4" name="Text Placeholder 3"/>
          <p:cNvSpPr>
            <a:spLocks noGrp="1"/>
          </p:cNvSpPr>
          <p:nvPr>
            <p:ph type="body" sz="half" idx="2"/>
          </p:nvPr>
        </p:nvSpPr>
        <p:spPr>
          <a:xfrm>
            <a:off x="3943032" y="8587747"/>
            <a:ext cx="12070080" cy="1287779"/>
          </a:xfrm>
        </p:spPr>
        <p:txBody>
          <a:bodyPr/>
          <a:lstStyle>
            <a:lvl1pPr marL="0" indent="0">
              <a:buNone/>
              <a:defRPr sz="1500"/>
            </a:lvl1pPr>
            <a:lvl2pPr marL="486223" indent="0">
              <a:buNone/>
              <a:defRPr sz="1300"/>
            </a:lvl2pPr>
            <a:lvl3pPr marL="972447" indent="0">
              <a:buNone/>
              <a:defRPr sz="1100"/>
            </a:lvl3pPr>
            <a:lvl4pPr marL="1458670" indent="0">
              <a:buNone/>
              <a:defRPr sz="1000"/>
            </a:lvl4pPr>
            <a:lvl5pPr marL="1944894" indent="0">
              <a:buNone/>
              <a:defRPr sz="1000"/>
            </a:lvl5pPr>
            <a:lvl6pPr marL="2431117" indent="0">
              <a:buNone/>
              <a:defRPr sz="1000"/>
            </a:lvl6pPr>
            <a:lvl7pPr marL="2917341" indent="0">
              <a:buNone/>
              <a:defRPr sz="1000"/>
            </a:lvl7pPr>
            <a:lvl8pPr marL="3403564" indent="0">
              <a:buNone/>
              <a:defRPr sz="1000"/>
            </a:lvl8pPr>
            <a:lvl9pPr marL="3889788"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6071F4-70CA-4293-BC45-4B7BC605D6B2}" type="datetimeFigureOut">
              <a:rPr lang="en-US" smtClean="0"/>
              <a:t>12/30/2021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686544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1" y="439420"/>
            <a:ext cx="18105120" cy="1828800"/>
          </a:xfrm>
          <a:prstGeom prst="rect">
            <a:avLst/>
          </a:prstGeom>
        </p:spPr>
        <p:txBody>
          <a:bodyPr vert="horz" lIns="97244" tIns="48622" rIns="97244" bIns="48622" rtlCol="0" anchor="ctr">
            <a:normAutofit/>
          </a:bodyPr>
          <a:lstStyle/>
          <a:p>
            <a:r>
              <a:rPr lang="en-US"/>
              <a:t>Click to edit Master title style</a:t>
            </a:r>
          </a:p>
        </p:txBody>
      </p:sp>
      <p:sp>
        <p:nvSpPr>
          <p:cNvPr id="3" name="Text Placeholder 2"/>
          <p:cNvSpPr>
            <a:spLocks noGrp="1"/>
          </p:cNvSpPr>
          <p:nvPr>
            <p:ph type="body" idx="1"/>
          </p:nvPr>
        </p:nvSpPr>
        <p:spPr>
          <a:xfrm>
            <a:off x="1005841" y="2560329"/>
            <a:ext cx="18105120" cy="7241541"/>
          </a:xfrm>
          <a:prstGeom prst="rect">
            <a:avLst/>
          </a:prstGeom>
        </p:spPr>
        <p:txBody>
          <a:bodyPr vert="horz" lIns="97244" tIns="48622" rIns="97244" bIns="486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05840" y="10170162"/>
            <a:ext cx="4693920" cy="584200"/>
          </a:xfrm>
          <a:prstGeom prst="rect">
            <a:avLst/>
          </a:prstGeom>
        </p:spPr>
        <p:txBody>
          <a:bodyPr vert="horz" lIns="97244" tIns="48622" rIns="97244" bIns="48622" rtlCol="0" anchor="ctr"/>
          <a:lstStyle>
            <a:lvl1pPr algn="l">
              <a:defRPr sz="1300">
                <a:solidFill>
                  <a:schemeClr val="tx1">
                    <a:tint val="75000"/>
                  </a:schemeClr>
                </a:solidFill>
              </a:defRPr>
            </a:lvl1pPr>
          </a:lstStyle>
          <a:p>
            <a:fld id="{F76071F4-70CA-4293-BC45-4B7BC605D6B2}" type="datetimeFigureOut">
              <a:rPr lang="en-US" smtClean="0"/>
              <a:t>12/30/2021</a:t>
            </a:fld>
            <a:endParaRPr lang="en-US" dirty="0"/>
          </a:p>
        </p:txBody>
      </p:sp>
      <p:sp>
        <p:nvSpPr>
          <p:cNvPr id="5" name="Footer Placeholder 4"/>
          <p:cNvSpPr>
            <a:spLocks noGrp="1"/>
          </p:cNvSpPr>
          <p:nvPr>
            <p:ph type="ftr" sz="quarter" idx="3"/>
          </p:nvPr>
        </p:nvSpPr>
        <p:spPr>
          <a:xfrm>
            <a:off x="6873241" y="10170162"/>
            <a:ext cx="6370320" cy="584200"/>
          </a:xfrm>
          <a:prstGeom prst="rect">
            <a:avLst/>
          </a:prstGeom>
        </p:spPr>
        <p:txBody>
          <a:bodyPr vert="horz" lIns="97244" tIns="48622" rIns="97244" bIns="48622" rtlCol="0" anchor="ctr"/>
          <a:lstStyle>
            <a:lvl1pPr algn="ctr">
              <a:defRPr sz="13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4417040" y="10170162"/>
            <a:ext cx="4693920" cy="584200"/>
          </a:xfrm>
          <a:prstGeom prst="rect">
            <a:avLst/>
          </a:prstGeom>
        </p:spPr>
        <p:txBody>
          <a:bodyPr vert="horz" lIns="97244" tIns="48622" rIns="97244" bIns="48622" rtlCol="0" anchor="ctr"/>
          <a:lstStyle>
            <a:lvl1pPr algn="r">
              <a:defRPr sz="1300">
                <a:solidFill>
                  <a:schemeClr val="tx1">
                    <a:tint val="75000"/>
                  </a:schemeClr>
                </a:solidFill>
              </a:defRPr>
            </a:lvl1pPr>
          </a:lstStyle>
          <a:p>
            <a:fld id="{C16C187A-D92F-439E-88E1-17D6A9C2D014}" type="slidenum">
              <a:rPr lang="en-US" smtClean="0"/>
              <a:t>‹#›</a:t>
            </a:fld>
            <a:endParaRPr lang="en-US" dirty="0"/>
          </a:p>
        </p:txBody>
      </p:sp>
      <p:cxnSp>
        <p:nvCxnSpPr>
          <p:cNvPr id="7" name="Straight Connector 6"/>
          <p:cNvCxnSpPr/>
          <p:nvPr userDrawn="1"/>
        </p:nvCxnSpPr>
        <p:spPr>
          <a:xfrm>
            <a:off x="1005840" y="838200"/>
            <a:ext cx="181051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851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72447" rtl="0" eaLnBrk="1" latinLnBrk="0" hangingPunct="1">
        <a:spcBef>
          <a:spcPct val="0"/>
        </a:spcBef>
        <a:buNone/>
        <a:defRPr sz="4700" kern="1200">
          <a:solidFill>
            <a:schemeClr val="tx1"/>
          </a:solidFill>
          <a:latin typeface="+mj-lt"/>
          <a:ea typeface="+mj-ea"/>
          <a:cs typeface="+mj-cs"/>
        </a:defRPr>
      </a:lvl1pPr>
    </p:titleStyle>
    <p:bodyStyle>
      <a:lvl1pPr marL="364668" indent="-364668" algn="l" defTabSz="972447"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1pPr>
      <a:lvl2pPr marL="790113" indent="-303890" algn="l" defTabSz="972447"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2pPr>
      <a:lvl3pPr marL="1215559" indent="-243112" algn="l" defTabSz="972447"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01782"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4pPr>
      <a:lvl5pPr marL="2188005"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5pPr>
      <a:lvl6pPr marL="2674229"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60452"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646676"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132899"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972447" rtl="0" eaLnBrk="1" latinLnBrk="0" hangingPunct="1">
        <a:defRPr sz="1900" kern="1200">
          <a:solidFill>
            <a:schemeClr val="tx1"/>
          </a:solidFill>
          <a:latin typeface="+mn-lt"/>
          <a:ea typeface="+mn-ea"/>
          <a:cs typeface="+mn-cs"/>
        </a:defRPr>
      </a:lvl1pPr>
      <a:lvl2pPr marL="486223" algn="l" defTabSz="972447" rtl="0" eaLnBrk="1" latinLnBrk="0" hangingPunct="1">
        <a:defRPr sz="1900" kern="1200">
          <a:solidFill>
            <a:schemeClr val="tx1"/>
          </a:solidFill>
          <a:latin typeface="+mn-lt"/>
          <a:ea typeface="+mn-ea"/>
          <a:cs typeface="+mn-cs"/>
        </a:defRPr>
      </a:lvl2pPr>
      <a:lvl3pPr marL="972447" algn="l" defTabSz="972447" rtl="0" eaLnBrk="1" latinLnBrk="0" hangingPunct="1">
        <a:defRPr sz="1900" kern="1200">
          <a:solidFill>
            <a:schemeClr val="tx1"/>
          </a:solidFill>
          <a:latin typeface="+mn-lt"/>
          <a:ea typeface="+mn-ea"/>
          <a:cs typeface="+mn-cs"/>
        </a:defRPr>
      </a:lvl3pPr>
      <a:lvl4pPr marL="1458670" algn="l" defTabSz="972447" rtl="0" eaLnBrk="1" latinLnBrk="0" hangingPunct="1">
        <a:defRPr sz="1900" kern="1200">
          <a:solidFill>
            <a:schemeClr val="tx1"/>
          </a:solidFill>
          <a:latin typeface="+mn-lt"/>
          <a:ea typeface="+mn-ea"/>
          <a:cs typeface="+mn-cs"/>
        </a:defRPr>
      </a:lvl4pPr>
      <a:lvl5pPr marL="1944894" algn="l" defTabSz="972447" rtl="0" eaLnBrk="1" latinLnBrk="0" hangingPunct="1">
        <a:defRPr sz="1900" kern="1200">
          <a:solidFill>
            <a:schemeClr val="tx1"/>
          </a:solidFill>
          <a:latin typeface="+mn-lt"/>
          <a:ea typeface="+mn-ea"/>
          <a:cs typeface="+mn-cs"/>
        </a:defRPr>
      </a:lvl5pPr>
      <a:lvl6pPr marL="2431117" algn="l" defTabSz="972447" rtl="0" eaLnBrk="1" latinLnBrk="0" hangingPunct="1">
        <a:defRPr sz="1900" kern="1200">
          <a:solidFill>
            <a:schemeClr val="tx1"/>
          </a:solidFill>
          <a:latin typeface="+mn-lt"/>
          <a:ea typeface="+mn-ea"/>
          <a:cs typeface="+mn-cs"/>
        </a:defRPr>
      </a:lvl6pPr>
      <a:lvl7pPr marL="2917341" algn="l" defTabSz="972447" rtl="0" eaLnBrk="1" latinLnBrk="0" hangingPunct="1">
        <a:defRPr sz="1900" kern="1200">
          <a:solidFill>
            <a:schemeClr val="tx1"/>
          </a:solidFill>
          <a:latin typeface="+mn-lt"/>
          <a:ea typeface="+mn-ea"/>
          <a:cs typeface="+mn-cs"/>
        </a:defRPr>
      </a:lvl7pPr>
      <a:lvl8pPr marL="3403564" algn="l" defTabSz="972447" rtl="0" eaLnBrk="1" latinLnBrk="0" hangingPunct="1">
        <a:defRPr sz="1900" kern="1200">
          <a:solidFill>
            <a:schemeClr val="tx1"/>
          </a:solidFill>
          <a:latin typeface="+mn-lt"/>
          <a:ea typeface="+mn-ea"/>
          <a:cs typeface="+mn-cs"/>
        </a:defRPr>
      </a:lvl8pPr>
      <a:lvl9pPr marL="3889788" algn="l" defTabSz="972447"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png"/><Relationship Id="rId5" Type="http://schemas.openxmlformats.org/officeDocument/2006/relationships/image" Target="../media/image3.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8700" y="990600"/>
            <a:ext cx="18059400" cy="461665"/>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P01. </a:t>
            </a:r>
            <a:r>
              <a:rPr lang="en-US" sz="2400" dirty="0">
                <a:latin typeface="Times New Roman" panose="02020603050405020304" pitchFamily="18" charset="0"/>
                <a:cs typeface="Times New Roman" panose="02020603050405020304" pitchFamily="18" charset="0"/>
              </a:rPr>
              <a:t>A = [1, 2, 3, ..., n] </a:t>
            </a:r>
            <a:r>
              <a:rPr lang="mn-MN" sz="2400" dirty="0">
                <a:latin typeface="Times New Roman" panose="02020603050405020304" pitchFamily="18" charset="0"/>
                <a:cs typeface="Times New Roman" panose="02020603050405020304" pitchFamily="18" charset="0"/>
              </a:rPr>
              <a:t>тоонуудаас нэг тоог хасав. Хассан тоог </a:t>
            </a:r>
            <a:r>
              <a:rPr lang="en-US" sz="2400" dirty="0">
                <a:latin typeface="Times New Roman" panose="02020603050405020304" pitchFamily="18" charset="0"/>
                <a:cs typeface="Times New Roman" panose="02020603050405020304" pitchFamily="18" charset="0"/>
              </a:rPr>
              <a:t>O(logn) </a:t>
            </a:r>
            <a:r>
              <a:rPr lang="mn-MN" sz="2400" dirty="0">
                <a:latin typeface="Times New Roman" panose="02020603050405020304" pitchFamily="18" charset="0"/>
                <a:cs typeface="Times New Roman" panose="02020603050405020304" pitchFamily="18" charset="0"/>
              </a:rPr>
              <a:t>хугацаанд олох алгоритм зохио.(4оноо)</a:t>
            </a:r>
            <a:endParaRPr lang="en-US"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028700" y="1600200"/>
            <a:ext cx="18059400" cy="2554545"/>
          </a:xfrm>
          <a:prstGeom prst="rect">
            <a:avLst/>
          </a:prstGeom>
          <a:noFill/>
        </p:spPr>
        <p:txBody>
          <a:bodyPr wrap="square" rtlCol="0">
            <a:spAutoFit/>
          </a:bodyPr>
          <a:lstStyle/>
          <a:p>
            <a:pPr algn="just"/>
            <a:r>
              <a:rPr lang="mn-MN" sz="2000" b="1" dirty="0">
                <a:latin typeface="Times New Roman" panose="02020603050405020304" pitchFamily="18" charset="0"/>
                <a:cs typeface="Times New Roman" panose="02020603050405020304" pitchFamily="18" charset="0"/>
              </a:rPr>
              <a:t>Бодолтын гол санаа:</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 </a:t>
            </a:r>
            <a:r>
              <a:rPr lang="mn-MN" sz="2000" dirty="0">
                <a:latin typeface="Times New Roman" panose="02020603050405020304" pitchFamily="18" charset="0"/>
                <a:cs typeface="Times New Roman" panose="02020603050405020304" pitchFamily="18" charset="0"/>
              </a:rPr>
              <a:t>хүснэгтээс аль нэг тоог хасаагүй</a:t>
            </a:r>
            <a:r>
              <a:rPr lang="en-US" sz="2000"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үед </a:t>
            </a:r>
            <a:r>
              <a:rPr lang="en-US" sz="2000" dirty="0">
                <a:latin typeface="Times New Roman" panose="02020603050405020304" pitchFamily="18" charset="0"/>
                <a:cs typeface="Times New Roman" panose="02020603050405020304" pitchFamily="18" charset="0"/>
              </a:rPr>
              <a:t>index</a:t>
            </a:r>
            <a:r>
              <a:rPr lang="mn-M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A[index], index = [1, length of A] </a:t>
            </a:r>
            <a:r>
              <a:rPr lang="mn-MN" sz="2000" dirty="0">
                <a:latin typeface="Times New Roman" panose="02020603050405020304" pitchFamily="18" charset="0"/>
                <a:cs typeface="Times New Roman" panose="02020603050405020304" pitchFamily="18" charset="0"/>
              </a:rPr>
              <a:t>байна гэдгээс А хүснэгтээс ямар аль нэг тоог нь хассан үед </a:t>
            </a:r>
            <a:r>
              <a:rPr lang="en-US" sz="2000" dirty="0">
                <a:latin typeface="Times New Roman" panose="02020603050405020304" pitchFamily="18" charset="0"/>
                <a:cs typeface="Times New Roman" panose="02020603050405020304" pitchFamily="18" charset="0"/>
              </a:rPr>
              <a:t>index = [1, length of A</a:t>
            </a:r>
            <a:r>
              <a:rPr lang="mn-MN" sz="2000" dirty="0">
                <a:latin typeface="Times New Roman" panose="02020603050405020304" pitchFamily="18" charset="0"/>
                <a:cs typeface="Times New Roman" panose="02020603050405020304" pitchFamily="18" charset="0"/>
              </a:rPr>
              <a:t>|бүтэн хүснэгтийн урт</a:t>
            </a:r>
            <a:r>
              <a:rPr lang="en-US" sz="2000"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байна гэвэл </a:t>
            </a:r>
            <a:r>
              <a:rPr lang="en-US" sz="2000" dirty="0">
                <a:latin typeface="Times New Roman" panose="02020603050405020304" pitchFamily="18" charset="0"/>
                <a:cs typeface="Times New Roman" panose="02020603050405020304" pitchFamily="18" charset="0"/>
              </a:rPr>
              <a:t>index = A[index - 1] + 1 </a:t>
            </a:r>
            <a:r>
              <a:rPr lang="mn-MN" sz="2000" dirty="0">
                <a:latin typeface="Times New Roman" panose="02020603050405020304" pitchFamily="18" charset="0"/>
                <a:cs typeface="Times New Roman" panose="02020603050405020304" pitchFamily="18" charset="0"/>
              </a:rPr>
              <a:t>байх юм. Уг шинж чанарыг ашиглан хасагдсан элементийг </a:t>
            </a:r>
            <a:r>
              <a:rPr lang="en-US" sz="2000" dirty="0">
                <a:latin typeface="Times New Roman" panose="02020603050405020304" pitchFamily="18" charset="0"/>
                <a:cs typeface="Times New Roman" panose="02020603050405020304" pitchFamily="18" charset="0"/>
              </a:rPr>
              <a:t>log(n) </a:t>
            </a:r>
            <a:r>
              <a:rPr lang="mn-MN" sz="2000" dirty="0">
                <a:latin typeface="Times New Roman" panose="02020603050405020304" pitchFamily="18" charset="0"/>
                <a:cs typeface="Times New Roman" panose="02020603050405020304" pitchFamily="18" charset="0"/>
              </a:rPr>
              <a:t>хугацаанд ажиллах алгоритм зохьё. Энэхүү бодлогын хүрээнд </a:t>
            </a:r>
            <a:r>
              <a:rPr lang="en-US" sz="2000" dirty="0">
                <a:latin typeface="Times New Roman" panose="02020603050405020304" pitchFamily="18" charset="0"/>
                <a:cs typeface="Times New Roman" panose="02020603050405020304" pitchFamily="18" charset="0"/>
              </a:rPr>
              <a:t>findNotExistElm() </a:t>
            </a:r>
            <a:r>
              <a:rPr lang="mn-MN" sz="2000" dirty="0">
                <a:latin typeface="Times New Roman" panose="02020603050405020304" pitchFamily="18" charset="0"/>
                <a:cs typeface="Times New Roman" panose="02020603050405020304" pitchFamily="18" charset="0"/>
              </a:rPr>
              <a:t>гэх функц тодорхойлсон бөгөөд тухайн функ руу </a:t>
            </a:r>
            <a:r>
              <a:rPr lang="en-US" sz="2000" dirty="0">
                <a:latin typeface="Times New Roman" panose="02020603050405020304" pitchFamily="18" charset="0"/>
                <a:cs typeface="Times New Roman" panose="02020603050405020304" pitchFamily="18" charset="0"/>
              </a:rPr>
              <a:t>findNotExistElm(A, 1, n</a:t>
            </a:r>
            <a:r>
              <a:rPr lang="mn-MN" sz="2000" dirty="0">
                <a:latin typeface="Times New Roman" panose="02020603050405020304" pitchFamily="18" charset="0"/>
                <a:cs typeface="Times New Roman" panose="02020603050405020304" pitchFamily="18" charset="0"/>
              </a:rPr>
              <a:t>|бүрэн А хүснэгтийн урт</a:t>
            </a:r>
            <a:r>
              <a:rPr lang="en-US" sz="2000"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гэж дамжуулж өгөхөд </a:t>
            </a:r>
            <a:r>
              <a:rPr lang="en-US" sz="2000" dirty="0">
                <a:latin typeface="Times New Roman" panose="02020603050405020304" pitchFamily="18" charset="0"/>
                <a:cs typeface="Times New Roman" panose="02020603050405020304" pitchFamily="18" charset="0"/>
              </a:rPr>
              <a:t>log(n) </a:t>
            </a:r>
            <a:r>
              <a:rPr lang="mn-MN" sz="2000" dirty="0">
                <a:latin typeface="Times New Roman" panose="02020603050405020304" pitchFamily="18" charset="0"/>
                <a:cs typeface="Times New Roman" panose="02020603050405020304" pitchFamily="18" charset="0"/>
              </a:rPr>
              <a:t>хугацаанд А хүснэгтээс хасагдсан элементийн утгыг буцаах юм. Функцийн эхэнд </a:t>
            </a:r>
            <a:r>
              <a:rPr lang="en-US" sz="2000" dirty="0">
                <a:latin typeface="Times New Roman" panose="02020603050405020304" pitchFamily="18" charset="0"/>
                <a:cs typeface="Times New Roman" panose="02020603050405020304" pitchFamily="18" charset="0"/>
              </a:rPr>
              <a:t>mid </a:t>
            </a:r>
            <a:r>
              <a:rPr lang="mn-MN" sz="2000" dirty="0">
                <a:latin typeface="Times New Roman" panose="02020603050405020304" pitchFamily="18" charset="0"/>
                <a:cs typeface="Times New Roman" panose="02020603050405020304" pitchFamily="18" charset="0"/>
              </a:rPr>
              <a:t>буюу </a:t>
            </a:r>
            <a:r>
              <a:rPr lang="en-US" sz="2000" dirty="0">
                <a:latin typeface="Times New Roman" panose="02020603050405020304" pitchFamily="18" charset="0"/>
                <a:cs typeface="Times New Roman" panose="02020603050405020304" pitchFamily="18" charset="0"/>
              </a:rPr>
              <a:t>A </a:t>
            </a:r>
            <a:r>
              <a:rPr lang="mn-MN" sz="2000" dirty="0">
                <a:latin typeface="Times New Roman" panose="02020603050405020304" pitchFamily="18" charset="0"/>
                <a:cs typeface="Times New Roman" panose="02020603050405020304" pitchFamily="18" charset="0"/>
              </a:rPr>
              <a:t>хүснэгт бүрэн үеийн голын элементийн утгыг олсон, дараагаар дутуу А хүснэгтэд </a:t>
            </a:r>
            <a:r>
              <a:rPr lang="en-US" sz="2000" dirty="0">
                <a:latin typeface="Times New Roman" panose="02020603050405020304" pitchFamily="18" charset="0"/>
                <a:cs typeface="Times New Roman" panose="02020603050405020304" pitchFamily="18" charset="0"/>
              </a:rPr>
              <a:t>mid </a:t>
            </a:r>
            <a:r>
              <a:rPr lang="mn-MN" sz="2000" dirty="0">
                <a:latin typeface="Times New Roman" panose="02020603050405020304" pitchFamily="18" charset="0"/>
                <a:cs typeface="Times New Roman" panose="02020603050405020304" pitchFamily="18" charset="0"/>
              </a:rPr>
              <a:t>– ийн утга байвал </a:t>
            </a:r>
            <a:r>
              <a:rPr lang="en-US" sz="2000" dirty="0">
                <a:latin typeface="Times New Roman" panose="02020603050405020304" pitchFamily="18" charset="0"/>
                <a:cs typeface="Times New Roman" panose="02020603050405020304" pitchFamily="18" charset="0"/>
              </a:rPr>
              <a:t>mid = A[mid - 1] + 1 </a:t>
            </a:r>
            <a:r>
              <a:rPr lang="mn-MN" sz="2000" dirty="0">
                <a:latin typeface="Times New Roman" panose="02020603050405020304" pitchFamily="18" charset="0"/>
                <a:cs typeface="Times New Roman" panose="02020603050405020304" pitchFamily="18" charset="0"/>
              </a:rPr>
              <a:t>байна гэдгээс </a:t>
            </a:r>
            <a:r>
              <a:rPr lang="en-US" sz="2000" dirty="0">
                <a:latin typeface="Times New Roman" panose="02020603050405020304" pitchFamily="18" charset="0"/>
                <a:cs typeface="Times New Roman" panose="02020603050405020304" pitchFamily="18" charset="0"/>
              </a:rPr>
              <a:t>mid != A[mid - 1] + 1 </a:t>
            </a:r>
            <a:r>
              <a:rPr lang="mn-MN" sz="2000" dirty="0">
                <a:latin typeface="Times New Roman" panose="02020603050405020304" pitchFamily="18" charset="0"/>
                <a:cs typeface="Times New Roman" panose="02020603050405020304" pitchFamily="18" charset="0"/>
              </a:rPr>
              <a:t>үед </a:t>
            </a:r>
            <a:r>
              <a:rPr lang="en-US" sz="2000" dirty="0">
                <a:latin typeface="Times New Roman" panose="02020603050405020304" pitchFamily="18" charset="0"/>
                <a:cs typeface="Times New Roman" panose="02020603050405020304" pitchFamily="18" charset="0"/>
              </a:rPr>
              <a:t>mid </a:t>
            </a:r>
            <a:r>
              <a:rPr lang="mn-MN" sz="2000" dirty="0">
                <a:latin typeface="Times New Roman" panose="02020603050405020304" pitchFamily="18" charset="0"/>
                <a:cs typeface="Times New Roman" panose="02020603050405020304" pitchFamily="18" charset="0"/>
              </a:rPr>
              <a:t>нь бүтэн А хүснэгтээс устсан утга болох тул тухайн нөхцөл хүртэл </a:t>
            </a:r>
            <a:r>
              <a:rPr lang="en-US" sz="2000" dirty="0">
                <a:latin typeface="Times New Roman" panose="02020603050405020304" pitchFamily="18" charset="0"/>
                <a:cs typeface="Times New Roman" panose="02020603050405020304" pitchFamily="18" charset="0"/>
              </a:rPr>
              <a:t>mid &lt; A[mid - 1] (1), mid &gt; A[mid - 1] (2) </a:t>
            </a:r>
            <a:r>
              <a:rPr lang="mn-MN" sz="2000" dirty="0">
                <a:latin typeface="Times New Roman" panose="02020603050405020304" pitchFamily="18" charset="0"/>
                <a:cs typeface="Times New Roman" panose="02020603050405020304" pitchFamily="18" charset="0"/>
              </a:rPr>
              <a:t>нөхцөлүүдийн хувьд рекурсивээр ажлуулсан болно. 1 – ээр нөхцөлийн хувьд </a:t>
            </a:r>
            <a:r>
              <a:rPr lang="en-US" sz="2000" dirty="0">
                <a:latin typeface="Times New Roman" panose="02020603050405020304" pitchFamily="18" charset="0"/>
                <a:cs typeface="Times New Roman" panose="02020603050405020304" pitchFamily="18" charset="0"/>
              </a:rPr>
              <a:t>mid – </a:t>
            </a:r>
            <a:r>
              <a:rPr lang="mn-MN" sz="2000" dirty="0">
                <a:latin typeface="Times New Roman" panose="02020603050405020304" pitchFamily="18" charset="0"/>
                <a:cs typeface="Times New Roman" panose="02020603050405020304" pitchFamily="18" charset="0"/>
              </a:rPr>
              <a:t>ийн устсан байршил зүүн, 2 – аар нөхцөлийн хувьд </a:t>
            </a:r>
            <a:r>
              <a:rPr lang="en-US" sz="2000" dirty="0">
                <a:latin typeface="Times New Roman" panose="02020603050405020304" pitchFamily="18" charset="0"/>
                <a:cs typeface="Times New Roman" panose="02020603050405020304" pitchFamily="18" charset="0"/>
              </a:rPr>
              <a:t>mid – </a:t>
            </a:r>
            <a:r>
              <a:rPr lang="mn-MN" sz="2000" dirty="0">
                <a:latin typeface="Times New Roman" panose="02020603050405020304" pitchFamily="18" charset="0"/>
                <a:cs typeface="Times New Roman" panose="02020603050405020304" pitchFamily="18" charset="0"/>
              </a:rPr>
              <a:t>ийн устсан байршил баруун талд байна гэсэн үг юм. Хугацааны хувьд бодлогыг хуваан эзэлсэн тул дэд бодлогын тоо 1, бодлогын хуваалтын тоо 2, нэгтгэх үйлдэл хийгдээгүй мастер теоремоор </a:t>
            </a:r>
            <a:r>
              <a:rPr lang="en-US" sz="2000" dirty="0">
                <a:latin typeface="Times New Roman" panose="02020603050405020304" pitchFamily="18" charset="0"/>
                <a:cs typeface="Times New Roman" panose="02020603050405020304" pitchFamily="18" charset="0"/>
              </a:rPr>
              <a:t>T(n) = 1*T(n/2) = O(log(n)) </a:t>
            </a:r>
            <a:r>
              <a:rPr lang="mn-MN" sz="2000" dirty="0">
                <a:latin typeface="Times New Roman" panose="02020603050405020304" pitchFamily="18" charset="0"/>
                <a:cs typeface="Times New Roman" panose="02020603050405020304" pitchFamily="18" charset="0"/>
              </a:rPr>
              <a:t>болно.</a:t>
            </a:r>
            <a:endParaRPr lang="en-US" sz="20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xmlns="" id="{394E1D50-D6AA-43DE-8A8A-D46733A97259}"/>
              </a:ext>
            </a:extLst>
          </p:cNvPr>
          <p:cNvSpPr txBox="1"/>
          <p:nvPr/>
        </p:nvSpPr>
        <p:spPr>
          <a:xfrm>
            <a:off x="1028700" y="4302680"/>
            <a:ext cx="18059400" cy="2862322"/>
          </a:xfrm>
          <a:prstGeom prst="rect">
            <a:avLst/>
          </a:prstGeom>
          <a:noFill/>
        </p:spPr>
        <p:txBody>
          <a:bodyPr wrap="square" rtlCol="0">
            <a:spAutoFit/>
          </a:bodyPr>
          <a:lstStyle/>
          <a:p>
            <a:pPr algn="just"/>
            <a:r>
              <a:rPr lang="mn-MN" sz="2000" b="1" dirty="0">
                <a:latin typeface="Times New Roman" panose="02020603050405020304" pitchFamily="18" charset="0"/>
                <a:cs typeface="Times New Roman" panose="02020603050405020304" pitchFamily="18" charset="0"/>
              </a:rPr>
              <a:t>Хуурмаг код: </a:t>
            </a:r>
          </a:p>
          <a:p>
            <a:pPr algn="just"/>
            <a:r>
              <a:rPr lang="en-US" sz="2000" dirty="0">
                <a:highlight>
                  <a:srgbClr val="00FFFF"/>
                </a:highlight>
                <a:latin typeface="Times New Roman" panose="02020603050405020304" pitchFamily="18" charset="0"/>
                <a:cs typeface="Times New Roman" panose="02020603050405020304" pitchFamily="18" charset="0"/>
              </a:rPr>
              <a:t>findNotExistElm</a:t>
            </a:r>
            <a:r>
              <a:rPr lang="en-US" sz="2000" dirty="0">
                <a:latin typeface="Times New Roman" panose="02020603050405020304" pitchFamily="18" charset="0"/>
                <a:cs typeface="Times New Roman" panose="02020603050405020304" pitchFamily="18" charset="0"/>
              </a:rPr>
              <a:t>(A, l, r){//A </a:t>
            </a:r>
            <a:r>
              <a:rPr lang="mn-MN" sz="2000" dirty="0">
                <a:latin typeface="Times New Roman" panose="02020603050405020304" pitchFamily="18" charset="0"/>
                <a:cs typeface="Times New Roman" panose="02020603050405020304" pitchFamily="18" charset="0"/>
              </a:rPr>
              <a:t>хүснэгтнээс ямар нэг тоо устаагүй бол </a:t>
            </a:r>
            <a:r>
              <a:rPr lang="en-US" sz="2000" dirty="0">
                <a:latin typeface="Times New Roman" panose="02020603050405020304" pitchFamily="18" charset="0"/>
                <a:cs typeface="Times New Roman" panose="02020603050405020304" pitchFamily="18" charset="0"/>
              </a:rPr>
              <a:t>index = A[index], index = [1, length of A] </a:t>
            </a:r>
            <a:r>
              <a:rPr lang="mn-MN" sz="2000" dirty="0">
                <a:latin typeface="Times New Roman" panose="02020603050405020304" pitchFamily="18" charset="0"/>
                <a:cs typeface="Times New Roman" panose="02020603050405020304" pitchFamily="18" charset="0"/>
              </a:rPr>
              <a:t>байна. </a:t>
            </a:r>
            <a:r>
              <a:rPr lang="en-US" sz="2000" dirty="0">
                <a:latin typeface="Times New Roman" panose="02020603050405020304" pitchFamily="18" charset="0"/>
                <a:cs typeface="Times New Roman" panose="02020603050405020304" pitchFamily="18" charset="0"/>
              </a:rPr>
              <a:t>// l = L </a:t>
            </a:r>
            <a:r>
              <a:rPr lang="mn-MN" sz="2000" dirty="0">
                <a:latin typeface="Times New Roman" panose="02020603050405020304" pitchFamily="18" charset="0"/>
                <a:cs typeface="Times New Roman" panose="02020603050405020304" pitchFamily="18" charset="0"/>
              </a:rPr>
              <a:t>үсэг</a:t>
            </a:r>
          </a:p>
          <a:p>
            <a:pPr algn="just"/>
            <a:r>
              <a:rPr lang="mn-M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mid = (l + r)/2;//A </a:t>
            </a:r>
            <a:r>
              <a:rPr lang="mn-MN" sz="2000" dirty="0">
                <a:latin typeface="Times New Roman" panose="02020603050405020304" pitchFamily="18" charset="0"/>
                <a:cs typeface="Times New Roman" panose="02020603050405020304" pitchFamily="18" charset="0"/>
              </a:rPr>
              <a:t>хүснэгт бүрэн үеийн голын элементийн утга, Мөн А хүснэгтийн голын индекс нь нэг устчихсан тул </a:t>
            </a:r>
            <a:r>
              <a:rPr lang="en-US" sz="2000" dirty="0">
                <a:latin typeface="Times New Roman" panose="02020603050405020304" pitchFamily="18" charset="0"/>
                <a:cs typeface="Times New Roman" panose="02020603050405020304" pitchFamily="18" charset="0"/>
              </a:rPr>
              <a:t>mid - 1 </a:t>
            </a:r>
            <a:r>
              <a:rPr lang="mn-MN" sz="2000" dirty="0">
                <a:latin typeface="Times New Roman" panose="02020603050405020304" pitchFamily="18" charset="0"/>
                <a:cs typeface="Times New Roman" panose="02020603050405020304" pitchFamily="18" charset="0"/>
              </a:rPr>
              <a:t>байна. </a:t>
            </a:r>
            <a:r>
              <a:rPr lang="en-US" sz="2000" dirty="0">
                <a:latin typeface="Times New Roman" panose="02020603050405020304" pitchFamily="18" charset="0"/>
                <a:cs typeface="Times New Roman" panose="02020603050405020304" pitchFamily="18" charset="0"/>
              </a:rPr>
              <a:t>// l = L </a:t>
            </a:r>
            <a:r>
              <a:rPr lang="mn-MN" sz="2000" dirty="0">
                <a:latin typeface="Times New Roman" panose="02020603050405020304" pitchFamily="18" charset="0"/>
                <a:cs typeface="Times New Roman" panose="02020603050405020304" pitchFamily="18" charset="0"/>
              </a:rPr>
              <a:t>үсэг</a:t>
            </a:r>
          </a:p>
          <a:p>
            <a:pPr algn="just"/>
            <a:r>
              <a:rPr lang="mn-M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if(mid != A[mid - 1] + 1) return mid; // </a:t>
            </a:r>
            <a:r>
              <a:rPr lang="mn-MN" sz="2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a:t>
            </a:r>
            <a:r>
              <a:rPr lang="mn-MN" sz="2000" dirty="0">
                <a:latin typeface="Times New Roman" panose="02020603050405020304" pitchFamily="18" charset="0"/>
                <a:cs typeface="Times New Roman" panose="02020603050405020304" pitchFamily="18" charset="0"/>
              </a:rPr>
              <a:t>Нэгийн тоо</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if(mid &lt; A[mid - 1]) return </a:t>
            </a:r>
            <a:r>
              <a:rPr lang="en-US" sz="2000" dirty="0">
                <a:highlight>
                  <a:srgbClr val="00FFFF"/>
                </a:highlight>
                <a:latin typeface="Times New Roman" panose="02020603050405020304" pitchFamily="18" charset="0"/>
                <a:cs typeface="Times New Roman" panose="02020603050405020304" pitchFamily="18" charset="0"/>
              </a:rPr>
              <a:t>findNotExistElm</a:t>
            </a:r>
            <a:r>
              <a:rPr lang="en-US" sz="2000" dirty="0">
                <a:latin typeface="Times New Roman" panose="02020603050405020304" pitchFamily="18" charset="0"/>
                <a:cs typeface="Times New Roman" panose="02020603050405020304" pitchFamily="18" charset="0"/>
              </a:rPr>
              <a:t>(A, l, mid - 1);</a:t>
            </a:r>
            <a:r>
              <a:rPr lang="mn-M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эхний </a:t>
            </a:r>
            <a:r>
              <a:rPr lang="en-US" sz="2000" dirty="0">
                <a:latin typeface="Times New Roman" panose="02020603050405020304" pitchFamily="18" charset="0"/>
                <a:cs typeface="Times New Roman" panose="02020603050405020304" pitchFamily="18" charset="0"/>
              </a:rPr>
              <a:t>l = L </a:t>
            </a:r>
            <a:r>
              <a:rPr lang="mn-MN" sz="2000" dirty="0">
                <a:latin typeface="Times New Roman" panose="02020603050405020304" pitchFamily="18" charset="0"/>
                <a:cs typeface="Times New Roman" panose="02020603050405020304" pitchFamily="18" charset="0"/>
              </a:rPr>
              <a:t>үсэг, харин дараагиинх 1</a:t>
            </a:r>
            <a:r>
              <a:rPr lang="en-US" sz="2000" dirty="0">
                <a:latin typeface="Times New Roman" panose="02020603050405020304" pitchFamily="18" charset="0"/>
                <a:cs typeface="Times New Roman" panose="02020603050405020304" pitchFamily="18" charset="0"/>
              </a:rPr>
              <a:t> = </a:t>
            </a:r>
            <a:r>
              <a:rPr lang="mn-MN" sz="2000" dirty="0">
                <a:latin typeface="Times New Roman" panose="02020603050405020304" pitchFamily="18" charset="0"/>
                <a:cs typeface="Times New Roman" panose="02020603050405020304" pitchFamily="18" charset="0"/>
              </a:rPr>
              <a:t>Нэгийн тоо</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if(mid &gt; A[mid - 1]) return </a:t>
            </a:r>
            <a:r>
              <a:rPr lang="en-US" sz="2000" dirty="0">
                <a:highlight>
                  <a:srgbClr val="00FFFF"/>
                </a:highlight>
                <a:latin typeface="Times New Roman" panose="02020603050405020304" pitchFamily="18" charset="0"/>
                <a:cs typeface="Times New Roman" panose="02020603050405020304" pitchFamily="18" charset="0"/>
              </a:rPr>
              <a:t>findNotExistElm</a:t>
            </a:r>
            <a:r>
              <a:rPr lang="en-US" sz="2000" dirty="0">
                <a:latin typeface="Times New Roman" panose="02020603050405020304" pitchFamily="18" charset="0"/>
                <a:cs typeface="Times New Roman" panose="02020603050405020304" pitchFamily="18" charset="0"/>
              </a:rPr>
              <a:t>(A, mid + 1, r);</a:t>
            </a:r>
          </a:p>
          <a:p>
            <a:pPr algn="just"/>
            <a:r>
              <a:rPr lang="en-US" sz="2000" b="1" dirty="0">
                <a:latin typeface="Times New Roman" panose="02020603050405020304" pitchFamily="18" charset="0"/>
                <a:cs typeface="Times New Roman" panose="02020603050405020304" pitchFamily="18" charset="0"/>
              </a:rPr>
              <a:t>}</a:t>
            </a: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highlight>
                  <a:srgbClr val="00FF00"/>
                </a:highlight>
                <a:latin typeface="Times New Roman" panose="02020603050405020304" pitchFamily="18" charset="0"/>
                <a:cs typeface="Times New Roman" panose="02020603050405020304" pitchFamily="18" charset="0"/>
              </a:rPr>
              <a:t>Time: </a:t>
            </a:r>
            <a:r>
              <a:rPr lang="en-US" sz="2000" dirty="0">
                <a:highlight>
                  <a:srgbClr val="00FF00"/>
                </a:highlight>
                <a:latin typeface="Times New Roman" panose="02020603050405020304" pitchFamily="18" charset="0"/>
                <a:cs typeface="Times New Roman" panose="02020603050405020304" pitchFamily="18" charset="0"/>
              </a:rPr>
              <a:t>O(log(n))</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754600" y="8763000"/>
            <a:ext cx="1143000" cy="1143000"/>
          </a:xfrm>
          <a:prstGeom prst="rect">
            <a:avLst/>
          </a:prstGeom>
        </p:spPr>
      </p:pic>
    </p:spTree>
    <p:extLst>
      <p:ext uri="{BB962C8B-B14F-4D97-AF65-F5344CB8AC3E}">
        <p14:creationId xmlns:p14="http://schemas.microsoft.com/office/powerpoint/2010/main" val="3361742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15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8700" y="990600"/>
            <a:ext cx="18059400" cy="4524315"/>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P09. </a:t>
            </a:r>
            <a:r>
              <a:rPr lang="mn-MN" sz="2400" dirty="0">
                <a:latin typeface="Times New Roman" panose="02020603050405020304" pitchFamily="18" charset="0"/>
                <a:cs typeface="Times New Roman" panose="02020603050405020304" pitchFamily="18" charset="0"/>
              </a:rPr>
              <a:t>Монгол улс 1-ээс </a:t>
            </a:r>
            <a:r>
              <a:rPr lang="en-US" sz="2400" dirty="0">
                <a:latin typeface="Times New Roman" panose="02020603050405020304" pitchFamily="18" charset="0"/>
                <a:cs typeface="Times New Roman" panose="02020603050405020304" pitchFamily="18" charset="0"/>
              </a:rPr>
              <a:t>n </a:t>
            </a:r>
            <a:r>
              <a:rPr lang="mn-MN" sz="2400" dirty="0">
                <a:latin typeface="Times New Roman" panose="02020603050405020304" pitchFamily="18" charset="0"/>
                <a:cs typeface="Times New Roman" panose="02020603050405020304" pitchFamily="18" charset="0"/>
              </a:rPr>
              <a:t>хүртэл дугаартай </a:t>
            </a:r>
            <a:r>
              <a:rPr lang="en-US" sz="2400" dirty="0">
                <a:latin typeface="Times New Roman" panose="02020603050405020304" pitchFamily="18" charset="0"/>
                <a:cs typeface="Times New Roman" panose="02020603050405020304" pitchFamily="18" charset="0"/>
              </a:rPr>
              <a:t>n </a:t>
            </a:r>
            <a:r>
              <a:rPr lang="mn-MN" sz="2400" dirty="0">
                <a:latin typeface="Times New Roman" panose="02020603050405020304" pitchFamily="18" charset="0"/>
                <a:cs typeface="Times New Roman" panose="02020603050405020304" pitchFamily="18" charset="0"/>
              </a:rPr>
              <a:t>аймагтай байв. 2050 оны ерөнхийлөгчийн сонгуульд иргэн А, гишүүн Б-тэй өрсөлдөнө. Сонгууль доорх байдлаар зохион байгуулагдав. Сонгууль аймаг бүрд нэг өдөр зохиогдоно, нийт </a:t>
            </a:r>
            <a:r>
              <a:rPr lang="en-US" sz="2400" dirty="0">
                <a:latin typeface="Times New Roman" panose="02020603050405020304" pitchFamily="18" charset="0"/>
                <a:cs typeface="Times New Roman" panose="02020603050405020304" pitchFamily="18" charset="0"/>
              </a:rPr>
              <a:t>n </a:t>
            </a:r>
            <a:r>
              <a:rPr lang="mn-MN" sz="2400" dirty="0">
                <a:latin typeface="Times New Roman" panose="02020603050405020304" pitchFamily="18" charset="0"/>
                <a:cs typeface="Times New Roman" panose="02020603050405020304" pitchFamily="18" charset="0"/>
              </a:rPr>
              <a:t>өдөр үргэлжилнэ. Аймаг бүрийн хувьд хүн амын тооноос хамаарсан авч болох нийт оноо 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байна (𝐷=∑𝑑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нийт цуглуулж болох оноо). Өрсөлдөгчид сонгуулийн өдөр тухайн аймагт сурталчилгаа явуулж болох бөгөөд иргэн А сурталчилгаа явуулбал тэр аймагт 100 хувь ялж 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оноог, явуулахгүй бол 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нь эерэг бүхэл тоо) оноог авах боломжтой гэдэг нь судалгаагаар мэдэгдэж байв</a:t>
            </a:r>
            <a:r>
              <a:rPr lang="en-US" sz="2400" dirty="0">
                <a:latin typeface="Times New Roman" panose="02020603050405020304" pitchFamily="18" charset="0"/>
                <a:cs typeface="Times New Roman" panose="02020603050405020304" pitchFamily="18" charset="0"/>
              </a:rPr>
              <a:t>.</a:t>
            </a:r>
            <a:r>
              <a:rPr lang="mn-M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D/2</a:t>
            </a:r>
            <a:r>
              <a:rPr lang="or-IN" sz="2400" dirty="0">
                <a:latin typeface="Times New Roman" panose="02020603050405020304" pitchFamily="18" charset="0"/>
                <a:cs typeface="Times New Roman" panose="02020603050405020304" pitchFamily="18" charset="0"/>
              </a:rPr>
              <a:t>+1&gt;∑𝑎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огт сурталчилгаа  явуулахгүй  бол  ялагдах  нь илэрхий  байв).  Хэрвээ 𝑖-р  өдөр  сурталчилгаа явуулсан  бол  дараагийн  2  өдөр  явуулах  боломжгүй  байдаг.  Иргэн  А  аль  аймгуудад сурталчилгаа явуулбал хамгийн өндөр оноо авах вэ? Динамик програмчлалын </a:t>
            </a:r>
            <a:r>
              <a:rPr lang="en-US" sz="2400" dirty="0">
                <a:latin typeface="Times New Roman" panose="02020603050405020304" pitchFamily="18" charset="0"/>
                <a:cs typeface="Times New Roman" panose="02020603050405020304" pitchFamily="18" charset="0"/>
              </a:rPr>
              <a:t>SRTBOT </a:t>
            </a:r>
            <a:r>
              <a:rPr lang="mn-MN" sz="2400" dirty="0">
                <a:latin typeface="Times New Roman" panose="02020603050405020304" pitchFamily="18" charset="0"/>
                <a:cs typeface="Times New Roman" panose="02020603050405020304" pitchFamily="18" charset="0"/>
              </a:rPr>
              <a:t>загварын дугуу бодно уу. (6 оноо)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Жишээ </a:t>
            </a:r>
            <a:r>
              <a:rPr lang="en-US" sz="2400" dirty="0">
                <a:latin typeface="Times New Roman" panose="02020603050405020304" pitchFamily="18" charset="0"/>
                <a:cs typeface="Times New Roman" panose="02020603050405020304" pitchFamily="18" charset="0"/>
              </a:rPr>
              <a:t>N=5 //5-</a:t>
            </a:r>
            <a:r>
              <a:rPr lang="mn-MN" sz="2400" dirty="0">
                <a:latin typeface="Times New Roman" panose="02020603050405020304" pitchFamily="18" charset="0"/>
                <a:cs typeface="Times New Roman" panose="02020603050405020304" pitchFamily="18" charset="0"/>
              </a:rPr>
              <a:t>н аймагтай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 [8, 8, 8, 8, 8] // </a:t>
            </a:r>
            <a:r>
              <a:rPr lang="mn-MN" sz="2400" dirty="0">
                <a:latin typeface="Times New Roman" panose="02020603050405020304" pitchFamily="18" charset="0"/>
                <a:cs typeface="Times New Roman" panose="02020603050405020304" pitchFamily="18" charset="0"/>
              </a:rPr>
              <a:t>аймаг тус бүрээс авах боломжит оноо 8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 [4, 3, 0, 4, 3] // </a:t>
            </a:r>
            <a:r>
              <a:rPr lang="mn-MN" sz="2400" dirty="0">
                <a:latin typeface="Times New Roman" panose="02020603050405020304" pitchFamily="18" charset="0"/>
                <a:cs typeface="Times New Roman" panose="02020603050405020304" pitchFamily="18" charset="0"/>
              </a:rPr>
              <a:t>гишүүн А сурталчилгаа явуулахгүй бол авах оноо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Хариу 24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Тайлбар: 2, 5-р өдөр сурталчилгаа явуулж, [4, 8, 0, 4, 8] оноо аймаг бүрээс цуглуулж, хамгийн өндөр оноо 24 байна. </a:t>
            </a:r>
            <a:endParaRPr lang="en-US"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38200" y="5486400"/>
            <a:ext cx="18059400" cy="400110"/>
          </a:xfrm>
          <a:prstGeom prst="rect">
            <a:avLst/>
          </a:prstGeom>
          <a:noFill/>
        </p:spPr>
        <p:txBody>
          <a:bodyPr wrap="square" rtlCol="0">
            <a:spAutoFit/>
          </a:bodyPr>
          <a:lstStyle/>
          <a:p>
            <a:pPr algn="just"/>
            <a:r>
              <a:rPr lang="mn-MN" sz="2000" b="1" dirty="0">
                <a:latin typeface="Times New Roman" panose="02020603050405020304" pitchFamily="18" charset="0"/>
                <a:cs typeface="Times New Roman" panose="02020603050405020304" pitchFamily="18" charset="0"/>
              </a:rPr>
              <a:t>Бодолтын гол санаа: </a:t>
            </a:r>
          </a:p>
        </p:txBody>
      </p:sp>
      <p:pic>
        <p:nvPicPr>
          <p:cNvPr id="9" name="Picture 10" descr="No description available.">
            <a:extLst>
              <a:ext uri="{FF2B5EF4-FFF2-40B4-BE49-F238E27FC236}">
                <a16:creationId xmlns:a16="http://schemas.microsoft.com/office/drawing/2014/main" xmlns="" id="{FC26AEDD-53C1-4E66-9B67-3C53A1C04E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474"/>
          <a:stretch/>
        </p:blipFill>
        <p:spPr bwMode="auto">
          <a:xfrm>
            <a:off x="4204626" y="5904653"/>
            <a:ext cx="11707548" cy="4781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512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8700" y="990600"/>
            <a:ext cx="18059400" cy="4524315"/>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P09. </a:t>
            </a:r>
            <a:r>
              <a:rPr lang="mn-MN" sz="2400" dirty="0">
                <a:latin typeface="Times New Roman" panose="02020603050405020304" pitchFamily="18" charset="0"/>
                <a:cs typeface="Times New Roman" panose="02020603050405020304" pitchFamily="18" charset="0"/>
              </a:rPr>
              <a:t>Монгол улс 1-ээс </a:t>
            </a:r>
            <a:r>
              <a:rPr lang="en-US" sz="2400" dirty="0">
                <a:latin typeface="Times New Roman" panose="02020603050405020304" pitchFamily="18" charset="0"/>
                <a:cs typeface="Times New Roman" panose="02020603050405020304" pitchFamily="18" charset="0"/>
              </a:rPr>
              <a:t>n </a:t>
            </a:r>
            <a:r>
              <a:rPr lang="mn-MN" sz="2400" dirty="0">
                <a:latin typeface="Times New Roman" panose="02020603050405020304" pitchFamily="18" charset="0"/>
                <a:cs typeface="Times New Roman" panose="02020603050405020304" pitchFamily="18" charset="0"/>
              </a:rPr>
              <a:t>хүртэл дугаартай </a:t>
            </a:r>
            <a:r>
              <a:rPr lang="en-US" sz="2400" dirty="0">
                <a:latin typeface="Times New Roman" panose="02020603050405020304" pitchFamily="18" charset="0"/>
                <a:cs typeface="Times New Roman" panose="02020603050405020304" pitchFamily="18" charset="0"/>
              </a:rPr>
              <a:t>n </a:t>
            </a:r>
            <a:r>
              <a:rPr lang="mn-MN" sz="2400" dirty="0">
                <a:latin typeface="Times New Roman" panose="02020603050405020304" pitchFamily="18" charset="0"/>
                <a:cs typeface="Times New Roman" panose="02020603050405020304" pitchFamily="18" charset="0"/>
              </a:rPr>
              <a:t>аймагтай байв. 2050 оны ерөнхийлөгчийн сонгуульд иргэн А, гишүүн Б-тэй өрсөлдөнө. Сонгууль доорх байдлаар зохион байгуулагдав. Сонгууль аймаг бүрд нэг өдөр зохиогдоно, нийт </a:t>
            </a:r>
            <a:r>
              <a:rPr lang="en-US" sz="2400" dirty="0">
                <a:latin typeface="Times New Roman" panose="02020603050405020304" pitchFamily="18" charset="0"/>
                <a:cs typeface="Times New Roman" panose="02020603050405020304" pitchFamily="18" charset="0"/>
              </a:rPr>
              <a:t>n </a:t>
            </a:r>
            <a:r>
              <a:rPr lang="mn-MN" sz="2400" dirty="0">
                <a:latin typeface="Times New Roman" panose="02020603050405020304" pitchFamily="18" charset="0"/>
                <a:cs typeface="Times New Roman" panose="02020603050405020304" pitchFamily="18" charset="0"/>
              </a:rPr>
              <a:t>өдөр үргэлжилнэ. Аймаг бүрийн хувьд хүн амын тооноос хамаарсан авч болох нийт оноо 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байна (𝐷=∑𝑑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нийт цуглуулж болох оноо). Өрсөлдөгчид сонгуулийн өдөр тухайн аймагт сурталчилгаа явуулж болох бөгөөд иргэн А сурталчилгаа явуулбал тэр аймагт 100 хувь ялж 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оноог, явуулахгүй бол 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нь эерэг бүхэл тоо) оноог авах боломжтой гэдэг нь судалгаагаар мэдэгдэж байв</a:t>
            </a:r>
            <a:r>
              <a:rPr lang="en-US" sz="2400" dirty="0">
                <a:latin typeface="Times New Roman" panose="02020603050405020304" pitchFamily="18" charset="0"/>
                <a:cs typeface="Times New Roman" panose="02020603050405020304" pitchFamily="18" charset="0"/>
              </a:rPr>
              <a:t>.</a:t>
            </a:r>
            <a:r>
              <a:rPr lang="mn-M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D/2</a:t>
            </a:r>
            <a:r>
              <a:rPr lang="or-IN" sz="2400" dirty="0">
                <a:latin typeface="Times New Roman" panose="02020603050405020304" pitchFamily="18" charset="0"/>
                <a:cs typeface="Times New Roman" panose="02020603050405020304" pitchFamily="18" charset="0"/>
              </a:rPr>
              <a:t>+1&gt;∑𝑎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огт сурталчилгаа  явуулахгүй  бол  ялагдах  нь илэрхий  байв).  Хэрвээ 𝑖-р  өдөр  сурталчилгаа явуулсан  бол  дараагийн  2  өдөр  явуулах  боломжгүй  байдаг.  Иргэн  А  аль  аймгуудад сурталчилгаа явуулбал хамгийн өндөр оноо авах вэ? Динамик програмчлалын </a:t>
            </a:r>
            <a:r>
              <a:rPr lang="en-US" sz="2400" dirty="0">
                <a:latin typeface="Times New Roman" panose="02020603050405020304" pitchFamily="18" charset="0"/>
                <a:cs typeface="Times New Roman" panose="02020603050405020304" pitchFamily="18" charset="0"/>
              </a:rPr>
              <a:t>SRTBOT </a:t>
            </a:r>
            <a:r>
              <a:rPr lang="mn-MN" sz="2400" dirty="0">
                <a:latin typeface="Times New Roman" panose="02020603050405020304" pitchFamily="18" charset="0"/>
                <a:cs typeface="Times New Roman" panose="02020603050405020304" pitchFamily="18" charset="0"/>
              </a:rPr>
              <a:t>загварын дугуу бодно уу. (6 оноо)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Жишээ </a:t>
            </a:r>
            <a:r>
              <a:rPr lang="en-US" sz="2400" dirty="0">
                <a:latin typeface="Times New Roman" panose="02020603050405020304" pitchFamily="18" charset="0"/>
                <a:cs typeface="Times New Roman" panose="02020603050405020304" pitchFamily="18" charset="0"/>
              </a:rPr>
              <a:t>N=5 //5-</a:t>
            </a:r>
            <a:r>
              <a:rPr lang="mn-MN" sz="2400" dirty="0">
                <a:latin typeface="Times New Roman" panose="02020603050405020304" pitchFamily="18" charset="0"/>
                <a:cs typeface="Times New Roman" panose="02020603050405020304" pitchFamily="18" charset="0"/>
              </a:rPr>
              <a:t>н аймагтай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 [8, 8, 8, 8, 8] // </a:t>
            </a:r>
            <a:r>
              <a:rPr lang="mn-MN" sz="2400" dirty="0">
                <a:latin typeface="Times New Roman" panose="02020603050405020304" pitchFamily="18" charset="0"/>
                <a:cs typeface="Times New Roman" panose="02020603050405020304" pitchFamily="18" charset="0"/>
              </a:rPr>
              <a:t>аймаг тус бүрээс авах боломжит оноо 8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 [4, 3, 0, 4, 3] // </a:t>
            </a:r>
            <a:r>
              <a:rPr lang="mn-MN" sz="2400" dirty="0">
                <a:latin typeface="Times New Roman" panose="02020603050405020304" pitchFamily="18" charset="0"/>
                <a:cs typeface="Times New Roman" panose="02020603050405020304" pitchFamily="18" charset="0"/>
              </a:rPr>
              <a:t>гишүүн А сурталчилгаа явуулахгүй бол авах оноо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Хариу 24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Тайлбар: 2, 5-р өдөр сурталчилгаа явуулж, [4, 8, 0, 4, 8] оноо аймаг бүрээс цуглуулж, хамгийн өндөр оноо 24 байна. </a:t>
            </a:r>
            <a:endParaRPr lang="en-US"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38200" y="5486400"/>
            <a:ext cx="18059400" cy="400110"/>
          </a:xfrm>
          <a:prstGeom prst="rect">
            <a:avLst/>
          </a:prstGeom>
          <a:noFill/>
        </p:spPr>
        <p:txBody>
          <a:bodyPr wrap="square" rtlCol="0">
            <a:spAutoFit/>
          </a:bodyPr>
          <a:lstStyle/>
          <a:p>
            <a:pPr algn="just"/>
            <a:r>
              <a:rPr lang="mn-MN" sz="2000" b="1" dirty="0">
                <a:latin typeface="Times New Roman" panose="02020603050405020304" pitchFamily="18" charset="0"/>
                <a:cs typeface="Times New Roman" panose="02020603050405020304" pitchFamily="18" charset="0"/>
              </a:rPr>
              <a:t>Бодолтын гол санаа: </a:t>
            </a:r>
          </a:p>
        </p:txBody>
      </p:sp>
      <p:pic>
        <p:nvPicPr>
          <p:cNvPr id="2056" name="Picture 8" descr="No description available.">
            <a:extLst>
              <a:ext uri="{FF2B5EF4-FFF2-40B4-BE49-F238E27FC236}">
                <a16:creationId xmlns:a16="http://schemas.microsoft.com/office/drawing/2014/main" xmlns="" id="{B1D7CB3F-0714-468D-B776-3E608C010F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321"/>
          <a:stretch/>
        </p:blipFill>
        <p:spPr bwMode="auto">
          <a:xfrm>
            <a:off x="4223544" y="5886510"/>
            <a:ext cx="11288712" cy="4782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613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8700" y="990600"/>
            <a:ext cx="18059400" cy="4524315"/>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P09. </a:t>
            </a:r>
            <a:r>
              <a:rPr lang="mn-MN" sz="2400" dirty="0">
                <a:latin typeface="Times New Roman" panose="02020603050405020304" pitchFamily="18" charset="0"/>
                <a:cs typeface="Times New Roman" panose="02020603050405020304" pitchFamily="18" charset="0"/>
              </a:rPr>
              <a:t>Монгол улс 1-ээс </a:t>
            </a:r>
            <a:r>
              <a:rPr lang="en-US" sz="2400" dirty="0">
                <a:latin typeface="Times New Roman" panose="02020603050405020304" pitchFamily="18" charset="0"/>
                <a:cs typeface="Times New Roman" panose="02020603050405020304" pitchFamily="18" charset="0"/>
              </a:rPr>
              <a:t>n </a:t>
            </a:r>
            <a:r>
              <a:rPr lang="mn-MN" sz="2400" dirty="0">
                <a:latin typeface="Times New Roman" panose="02020603050405020304" pitchFamily="18" charset="0"/>
                <a:cs typeface="Times New Roman" panose="02020603050405020304" pitchFamily="18" charset="0"/>
              </a:rPr>
              <a:t>хүртэл дугаартай </a:t>
            </a:r>
            <a:r>
              <a:rPr lang="en-US" sz="2400" dirty="0">
                <a:latin typeface="Times New Roman" panose="02020603050405020304" pitchFamily="18" charset="0"/>
                <a:cs typeface="Times New Roman" panose="02020603050405020304" pitchFamily="18" charset="0"/>
              </a:rPr>
              <a:t>n </a:t>
            </a:r>
            <a:r>
              <a:rPr lang="mn-MN" sz="2400" dirty="0">
                <a:latin typeface="Times New Roman" panose="02020603050405020304" pitchFamily="18" charset="0"/>
                <a:cs typeface="Times New Roman" panose="02020603050405020304" pitchFamily="18" charset="0"/>
              </a:rPr>
              <a:t>аймагтай байв. 2050 оны ерөнхийлөгчийн сонгуульд иргэн А, гишүүн Б-тэй өрсөлдөнө. Сонгууль доорх байдлаар зохион байгуулагдав. Сонгууль аймаг бүрд нэг өдөр зохиогдоно, нийт </a:t>
            </a:r>
            <a:r>
              <a:rPr lang="en-US" sz="2400" dirty="0">
                <a:latin typeface="Times New Roman" panose="02020603050405020304" pitchFamily="18" charset="0"/>
                <a:cs typeface="Times New Roman" panose="02020603050405020304" pitchFamily="18" charset="0"/>
              </a:rPr>
              <a:t>n </a:t>
            </a:r>
            <a:r>
              <a:rPr lang="mn-MN" sz="2400" dirty="0">
                <a:latin typeface="Times New Roman" panose="02020603050405020304" pitchFamily="18" charset="0"/>
                <a:cs typeface="Times New Roman" panose="02020603050405020304" pitchFamily="18" charset="0"/>
              </a:rPr>
              <a:t>өдөр үргэлжилнэ. Аймаг бүрийн хувьд хүн амын тооноос хамаарсан авч болох нийт оноо 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байна (𝐷=∑𝑑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нийт цуглуулж болох оноо). Өрсөлдөгчид сонгуулийн өдөр тухайн аймагт сурталчилгаа явуулж болох бөгөөд иргэн А сурталчилгаа явуулбал тэр аймагт 100 хувь ялж 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оноог, явуулахгүй бол 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нь эерэг бүхэл тоо) оноог авах боломжтой гэдэг нь судалгаагаар мэдэгдэж байв</a:t>
            </a:r>
            <a:r>
              <a:rPr lang="en-US" sz="2400" dirty="0">
                <a:latin typeface="Times New Roman" panose="02020603050405020304" pitchFamily="18" charset="0"/>
                <a:cs typeface="Times New Roman" panose="02020603050405020304" pitchFamily="18" charset="0"/>
              </a:rPr>
              <a:t>.</a:t>
            </a:r>
            <a:r>
              <a:rPr lang="mn-M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D/2</a:t>
            </a:r>
            <a:r>
              <a:rPr lang="or-IN" sz="2400" dirty="0">
                <a:latin typeface="Times New Roman" panose="02020603050405020304" pitchFamily="18" charset="0"/>
                <a:cs typeface="Times New Roman" panose="02020603050405020304" pitchFamily="18" charset="0"/>
              </a:rPr>
              <a:t>+1&gt;∑𝑎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огт сурталчилгаа  явуулахгүй  бол  ялагдах  нь илэрхий  байв).  Хэрвээ 𝑖-р  өдөр  сурталчилгаа явуулсан  бол  дараагийн  2  өдөр  явуулах  боломжгүй  байдаг.  Иргэн  А  аль  аймгуудад сурталчилгаа явуулбал хамгийн өндөр оноо авах вэ? Динамик програмчлалын </a:t>
            </a:r>
            <a:r>
              <a:rPr lang="en-US" sz="2400" dirty="0">
                <a:latin typeface="Times New Roman" panose="02020603050405020304" pitchFamily="18" charset="0"/>
                <a:cs typeface="Times New Roman" panose="02020603050405020304" pitchFamily="18" charset="0"/>
              </a:rPr>
              <a:t>SRTBOT </a:t>
            </a:r>
            <a:r>
              <a:rPr lang="mn-MN" sz="2400" dirty="0">
                <a:latin typeface="Times New Roman" panose="02020603050405020304" pitchFamily="18" charset="0"/>
                <a:cs typeface="Times New Roman" panose="02020603050405020304" pitchFamily="18" charset="0"/>
              </a:rPr>
              <a:t>загварын дугуу бодно уу. (6 оноо)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Жишээ </a:t>
            </a:r>
            <a:r>
              <a:rPr lang="en-US" sz="2400" dirty="0">
                <a:latin typeface="Times New Roman" panose="02020603050405020304" pitchFamily="18" charset="0"/>
                <a:cs typeface="Times New Roman" panose="02020603050405020304" pitchFamily="18" charset="0"/>
              </a:rPr>
              <a:t>N=5 //5-</a:t>
            </a:r>
            <a:r>
              <a:rPr lang="mn-MN" sz="2400" dirty="0">
                <a:latin typeface="Times New Roman" panose="02020603050405020304" pitchFamily="18" charset="0"/>
                <a:cs typeface="Times New Roman" panose="02020603050405020304" pitchFamily="18" charset="0"/>
              </a:rPr>
              <a:t>н аймагтай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 [8, 8, 8, 8, 8] // </a:t>
            </a:r>
            <a:r>
              <a:rPr lang="mn-MN" sz="2400" dirty="0">
                <a:latin typeface="Times New Roman" panose="02020603050405020304" pitchFamily="18" charset="0"/>
                <a:cs typeface="Times New Roman" panose="02020603050405020304" pitchFamily="18" charset="0"/>
              </a:rPr>
              <a:t>аймаг тус бүрээс авах боломжит оноо 8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 [4, 3, 0, 4, 3] // </a:t>
            </a:r>
            <a:r>
              <a:rPr lang="mn-MN" sz="2400" dirty="0">
                <a:latin typeface="Times New Roman" panose="02020603050405020304" pitchFamily="18" charset="0"/>
                <a:cs typeface="Times New Roman" panose="02020603050405020304" pitchFamily="18" charset="0"/>
              </a:rPr>
              <a:t>гишүүн А сурталчилгаа явуулахгүй бол авах оноо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Хариу 24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Тайлбар: 2, 5-р өдөр сурталчилгаа явуулж, [4, 8, 0, 4, 8] оноо аймаг бүрээс цуглуулж, хамгийн өндөр оноо 24 байна. </a:t>
            </a:r>
            <a:endParaRPr lang="en-US"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38200" y="5486400"/>
            <a:ext cx="18059400" cy="400110"/>
          </a:xfrm>
          <a:prstGeom prst="rect">
            <a:avLst/>
          </a:prstGeom>
          <a:noFill/>
        </p:spPr>
        <p:txBody>
          <a:bodyPr wrap="square" rtlCol="0">
            <a:spAutoFit/>
          </a:bodyPr>
          <a:lstStyle/>
          <a:p>
            <a:pPr algn="just"/>
            <a:r>
              <a:rPr lang="mn-MN" sz="2000" b="1" dirty="0">
                <a:latin typeface="Times New Roman" panose="02020603050405020304" pitchFamily="18" charset="0"/>
                <a:cs typeface="Times New Roman" panose="02020603050405020304" pitchFamily="18" charset="0"/>
              </a:rPr>
              <a:t>Бодолтын гол санаа: </a:t>
            </a:r>
          </a:p>
        </p:txBody>
      </p:sp>
      <p:pic>
        <p:nvPicPr>
          <p:cNvPr id="7" name="Picture 8" descr="No description available.">
            <a:extLst>
              <a:ext uri="{FF2B5EF4-FFF2-40B4-BE49-F238E27FC236}">
                <a16:creationId xmlns:a16="http://schemas.microsoft.com/office/drawing/2014/main" xmlns="" id="{8DAC1AAD-8094-44D1-A088-CE3825AB3B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778"/>
          <a:stretch/>
        </p:blipFill>
        <p:spPr bwMode="auto">
          <a:xfrm>
            <a:off x="4186018" y="5911910"/>
            <a:ext cx="11744763" cy="4832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001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8700" y="990600"/>
            <a:ext cx="18059400" cy="4524315"/>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P09. </a:t>
            </a:r>
            <a:r>
              <a:rPr lang="mn-MN" sz="2400" dirty="0">
                <a:latin typeface="Times New Roman" panose="02020603050405020304" pitchFamily="18" charset="0"/>
                <a:cs typeface="Times New Roman" panose="02020603050405020304" pitchFamily="18" charset="0"/>
              </a:rPr>
              <a:t>Монгол улс 1-ээс </a:t>
            </a:r>
            <a:r>
              <a:rPr lang="en-US" sz="2400" dirty="0">
                <a:latin typeface="Times New Roman" panose="02020603050405020304" pitchFamily="18" charset="0"/>
                <a:cs typeface="Times New Roman" panose="02020603050405020304" pitchFamily="18" charset="0"/>
              </a:rPr>
              <a:t>n </a:t>
            </a:r>
            <a:r>
              <a:rPr lang="mn-MN" sz="2400" dirty="0">
                <a:latin typeface="Times New Roman" panose="02020603050405020304" pitchFamily="18" charset="0"/>
                <a:cs typeface="Times New Roman" panose="02020603050405020304" pitchFamily="18" charset="0"/>
              </a:rPr>
              <a:t>хүртэл дугаартай </a:t>
            </a:r>
            <a:r>
              <a:rPr lang="en-US" sz="2400" dirty="0">
                <a:latin typeface="Times New Roman" panose="02020603050405020304" pitchFamily="18" charset="0"/>
                <a:cs typeface="Times New Roman" panose="02020603050405020304" pitchFamily="18" charset="0"/>
              </a:rPr>
              <a:t>n </a:t>
            </a:r>
            <a:r>
              <a:rPr lang="mn-MN" sz="2400" dirty="0">
                <a:latin typeface="Times New Roman" panose="02020603050405020304" pitchFamily="18" charset="0"/>
                <a:cs typeface="Times New Roman" panose="02020603050405020304" pitchFamily="18" charset="0"/>
              </a:rPr>
              <a:t>аймагтай байв. 2050 оны ерөнхийлөгчийн сонгуульд иргэн А, гишүүн Б-тэй өрсөлдөнө. Сонгууль доорх байдлаар зохион байгуулагдав. Сонгууль аймаг бүрд нэг өдөр зохиогдоно, нийт </a:t>
            </a:r>
            <a:r>
              <a:rPr lang="en-US" sz="2400" dirty="0">
                <a:latin typeface="Times New Roman" panose="02020603050405020304" pitchFamily="18" charset="0"/>
                <a:cs typeface="Times New Roman" panose="02020603050405020304" pitchFamily="18" charset="0"/>
              </a:rPr>
              <a:t>n </a:t>
            </a:r>
            <a:r>
              <a:rPr lang="mn-MN" sz="2400" dirty="0">
                <a:latin typeface="Times New Roman" panose="02020603050405020304" pitchFamily="18" charset="0"/>
                <a:cs typeface="Times New Roman" panose="02020603050405020304" pitchFamily="18" charset="0"/>
              </a:rPr>
              <a:t>өдөр үргэлжилнэ. Аймаг бүрийн хувьд хүн амын тооноос хамаарсан авч болох нийт оноо 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байна (𝐷=∑𝑑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нийт цуглуулж болох оноо). Өрсөлдөгчид сонгуулийн өдөр тухайн аймагт сурталчилгаа явуулж болох бөгөөд иргэн А сурталчилгаа явуулбал тэр аймагт 100 хувь ялж 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оноог, явуулахгүй бол 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нь эерэг бүхэл тоо) оноог авах боломжтой гэдэг нь судалгаагаар мэдэгдэж байв</a:t>
            </a:r>
            <a:r>
              <a:rPr lang="en-US" sz="2400" dirty="0">
                <a:latin typeface="Times New Roman" panose="02020603050405020304" pitchFamily="18" charset="0"/>
                <a:cs typeface="Times New Roman" panose="02020603050405020304" pitchFamily="18" charset="0"/>
              </a:rPr>
              <a:t>.</a:t>
            </a:r>
            <a:r>
              <a:rPr lang="mn-M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D/2</a:t>
            </a:r>
            <a:r>
              <a:rPr lang="or-IN" sz="2400" dirty="0">
                <a:latin typeface="Times New Roman" panose="02020603050405020304" pitchFamily="18" charset="0"/>
                <a:cs typeface="Times New Roman" panose="02020603050405020304" pitchFamily="18" charset="0"/>
              </a:rPr>
              <a:t>+1&gt;∑𝑎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огт сурталчилгаа  явуулахгүй  бол  ялагдах  нь илэрхий  байв).  Хэрвээ 𝑖-р  өдөр  сурталчилгаа явуулсан  бол  дараагийн  2  өдөр  явуулах  боломжгүй  байдаг.  Иргэн  А  аль  аймгуудад сурталчилгаа явуулбал хамгийн өндөр оноо авах вэ? Динамик програмчлалын </a:t>
            </a:r>
            <a:r>
              <a:rPr lang="en-US" sz="2400" dirty="0">
                <a:latin typeface="Times New Roman" panose="02020603050405020304" pitchFamily="18" charset="0"/>
                <a:cs typeface="Times New Roman" panose="02020603050405020304" pitchFamily="18" charset="0"/>
              </a:rPr>
              <a:t>SRTBOT </a:t>
            </a:r>
            <a:r>
              <a:rPr lang="mn-MN" sz="2400" dirty="0">
                <a:latin typeface="Times New Roman" panose="02020603050405020304" pitchFamily="18" charset="0"/>
                <a:cs typeface="Times New Roman" panose="02020603050405020304" pitchFamily="18" charset="0"/>
              </a:rPr>
              <a:t>загварын дугуу бодно уу. (6 оноо)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Жишээ </a:t>
            </a:r>
            <a:r>
              <a:rPr lang="en-US" sz="2400" dirty="0">
                <a:latin typeface="Times New Roman" panose="02020603050405020304" pitchFamily="18" charset="0"/>
                <a:cs typeface="Times New Roman" panose="02020603050405020304" pitchFamily="18" charset="0"/>
              </a:rPr>
              <a:t>N=5 //5-</a:t>
            </a:r>
            <a:r>
              <a:rPr lang="mn-MN" sz="2400" dirty="0">
                <a:latin typeface="Times New Roman" panose="02020603050405020304" pitchFamily="18" charset="0"/>
                <a:cs typeface="Times New Roman" panose="02020603050405020304" pitchFamily="18" charset="0"/>
              </a:rPr>
              <a:t>н аймагтай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 [8, 8, 8, 8, 8] // </a:t>
            </a:r>
            <a:r>
              <a:rPr lang="mn-MN" sz="2400" dirty="0">
                <a:latin typeface="Times New Roman" panose="02020603050405020304" pitchFamily="18" charset="0"/>
                <a:cs typeface="Times New Roman" panose="02020603050405020304" pitchFamily="18" charset="0"/>
              </a:rPr>
              <a:t>аймаг тус бүрээс авах боломжит оноо 8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 [4, 3, 0, 4, 3] // </a:t>
            </a:r>
            <a:r>
              <a:rPr lang="mn-MN" sz="2400" dirty="0">
                <a:latin typeface="Times New Roman" panose="02020603050405020304" pitchFamily="18" charset="0"/>
                <a:cs typeface="Times New Roman" panose="02020603050405020304" pitchFamily="18" charset="0"/>
              </a:rPr>
              <a:t>гишүүн А сурталчилгаа явуулахгүй бол авах оноо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Хариу 24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Тайлбар: 2, 5-р өдөр сурталчилгаа явуулж, [4, 8, 0, 4, 8] оноо аймаг бүрээс цуглуулж, хамгийн өндөр оноо 24 байна. </a:t>
            </a:r>
            <a:endParaRPr lang="en-US"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38200" y="5486400"/>
            <a:ext cx="18059400" cy="400110"/>
          </a:xfrm>
          <a:prstGeom prst="rect">
            <a:avLst/>
          </a:prstGeom>
          <a:noFill/>
        </p:spPr>
        <p:txBody>
          <a:bodyPr wrap="square" rtlCol="0">
            <a:spAutoFit/>
          </a:bodyPr>
          <a:lstStyle/>
          <a:p>
            <a:pPr algn="just"/>
            <a:r>
              <a:rPr lang="mn-MN" sz="2000" b="1" dirty="0">
                <a:latin typeface="Times New Roman" panose="02020603050405020304" pitchFamily="18" charset="0"/>
                <a:cs typeface="Times New Roman" panose="02020603050405020304" pitchFamily="18" charset="0"/>
              </a:rPr>
              <a:t>Бодолтын гол санаа: </a:t>
            </a:r>
          </a:p>
        </p:txBody>
      </p:sp>
      <p:pic>
        <p:nvPicPr>
          <p:cNvPr id="2054" name="Picture 6" descr="No description available.">
            <a:extLst>
              <a:ext uri="{FF2B5EF4-FFF2-40B4-BE49-F238E27FC236}">
                <a16:creationId xmlns:a16="http://schemas.microsoft.com/office/drawing/2014/main" xmlns="" id="{E9FF2A4F-4375-4E35-B45E-05D7B7BD1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1799" y="6096000"/>
            <a:ext cx="14993201" cy="4524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86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8700" y="990600"/>
            <a:ext cx="18059400" cy="830997"/>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P02. </a:t>
            </a:r>
            <a:r>
              <a:rPr lang="en-US" sz="2400" dirty="0">
                <a:latin typeface="Times New Roman" panose="02020603050405020304" pitchFamily="18" charset="0"/>
                <a:cs typeface="Times New Roman" panose="02020603050405020304" pitchFamily="18" charset="0"/>
              </a:rPr>
              <a:t>A = [a1, a2, a3, ... , an] </a:t>
            </a:r>
            <a:r>
              <a:rPr lang="mn-MN" sz="2400" dirty="0">
                <a:latin typeface="Times New Roman" panose="02020603050405020304" pitchFamily="18" charset="0"/>
                <a:cs typeface="Times New Roman" panose="02020603050405020304" pitchFamily="18" charset="0"/>
              </a:rPr>
              <a:t>эрэмбэлэгдсэн бүхэл тоон А хүснэгт өгөгдөв. Уг хүснэгтийн сүүлийн элемент хэдэн удаа орсоныг тоолох алгоритм зохио. </a:t>
            </a:r>
            <a:r>
              <a:rPr lang="en-US" sz="2400" dirty="0">
                <a:latin typeface="Times New Roman" panose="02020603050405020304" pitchFamily="18" charset="0"/>
                <a:cs typeface="Times New Roman" panose="02020603050405020304" pitchFamily="18" charset="0"/>
              </a:rPr>
              <a:t>O(log(n)) </a:t>
            </a:r>
            <a:r>
              <a:rPr lang="mn-MN" sz="2400" dirty="0">
                <a:latin typeface="Times New Roman" panose="02020603050405020304" pitchFamily="18" charset="0"/>
                <a:cs typeface="Times New Roman" panose="02020603050405020304" pitchFamily="18" charset="0"/>
              </a:rPr>
              <a:t>бодолтод бүтэн оноо өгнө. Тусламж: </a:t>
            </a:r>
            <a:r>
              <a:rPr lang="en-US" sz="2400" dirty="0">
                <a:latin typeface="Times New Roman" panose="02020603050405020304" pitchFamily="18" charset="0"/>
                <a:cs typeface="Times New Roman" panose="02020603050405020304" pitchFamily="18" charset="0"/>
              </a:rPr>
              <a:t>binary search </a:t>
            </a:r>
            <a:r>
              <a:rPr lang="mn-MN" sz="2400" dirty="0">
                <a:latin typeface="Times New Roman" panose="02020603050405020304" pitchFamily="18" charset="0"/>
                <a:cs typeface="Times New Roman" panose="02020603050405020304" pitchFamily="18" charset="0"/>
              </a:rPr>
              <a:t>ашиглан </a:t>
            </a:r>
            <a:r>
              <a:rPr lang="en-US" sz="2400" dirty="0">
                <a:latin typeface="Times New Roman" panose="02020603050405020304" pitchFamily="18" charset="0"/>
                <a:cs typeface="Times New Roman" panose="02020603050405020304" pitchFamily="18" charset="0"/>
              </a:rPr>
              <a:t>O(log(n)) </a:t>
            </a:r>
            <a:r>
              <a:rPr lang="mn-MN" sz="2400" dirty="0">
                <a:latin typeface="Times New Roman" panose="02020603050405020304" pitchFamily="18" charset="0"/>
                <a:cs typeface="Times New Roman" panose="02020603050405020304" pitchFamily="18" charset="0"/>
              </a:rPr>
              <a:t>хугацаанд бодох.(4оноо)</a:t>
            </a:r>
            <a:endParaRPr lang="en-US"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028700" y="1828800"/>
            <a:ext cx="18059400" cy="1323439"/>
          </a:xfrm>
          <a:prstGeom prst="rect">
            <a:avLst/>
          </a:prstGeom>
          <a:noFill/>
        </p:spPr>
        <p:txBody>
          <a:bodyPr wrap="square" rtlCol="0">
            <a:spAutoFit/>
          </a:bodyPr>
          <a:lstStyle/>
          <a:p>
            <a:pPr algn="just"/>
            <a:r>
              <a:rPr lang="mn-MN" sz="2000" b="1" dirty="0">
                <a:latin typeface="Times New Roman" panose="02020603050405020304" pitchFamily="18" charset="0"/>
                <a:cs typeface="Times New Roman" panose="02020603050405020304" pitchFamily="18" charset="0"/>
              </a:rPr>
              <a:t>Бодолтын гол санаа:</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 </a:t>
            </a:r>
            <a:r>
              <a:rPr lang="mn-MN" sz="2000" dirty="0">
                <a:latin typeface="Times New Roman" panose="02020603050405020304" pitchFamily="18" charset="0"/>
                <a:cs typeface="Times New Roman" panose="02020603050405020304" pitchFamily="18" charset="0"/>
              </a:rPr>
              <a:t>хүснэгтээс хамгийн сүүлийн элемент буюу </a:t>
            </a:r>
            <a:r>
              <a:rPr lang="en-US" sz="2000" dirty="0">
                <a:latin typeface="Times New Roman" panose="02020603050405020304" pitchFamily="18" charset="0"/>
                <a:cs typeface="Times New Roman" panose="02020603050405020304" pitchFamily="18" charset="0"/>
              </a:rPr>
              <a:t>an </a:t>
            </a:r>
            <a:r>
              <a:rPr lang="mn-MN" sz="2000" dirty="0">
                <a:latin typeface="Times New Roman" panose="02020603050405020304" pitchFamily="18" charset="0"/>
                <a:cs typeface="Times New Roman" panose="02020603050405020304" pitchFamily="18" charset="0"/>
              </a:rPr>
              <a:t>– ийг </a:t>
            </a:r>
            <a:r>
              <a:rPr lang="en-US" sz="2000" dirty="0">
                <a:latin typeface="Times New Roman" panose="02020603050405020304" pitchFamily="18" charset="0"/>
                <a:cs typeface="Times New Roman" panose="02020603050405020304" pitchFamily="18" charset="0"/>
              </a:rPr>
              <a:t>BinarySearch </a:t>
            </a:r>
            <a:r>
              <a:rPr lang="mn-MN" sz="2000" dirty="0">
                <a:latin typeface="Times New Roman" panose="02020603050405020304" pitchFamily="18" charset="0"/>
                <a:cs typeface="Times New Roman" panose="02020603050405020304" pitchFamily="18" charset="0"/>
              </a:rPr>
              <a:t>ашиглан хайх үед А хүснэгт маань эрэмбэлэгдсэн тул голын элементтэй хамгийн ойр байх </a:t>
            </a:r>
            <a:r>
              <a:rPr lang="en-US" sz="2000" dirty="0">
                <a:latin typeface="Times New Roman" panose="02020603050405020304" pitchFamily="18" charset="0"/>
                <a:cs typeface="Times New Roman" panose="02020603050405020304" pitchFamily="18" charset="0"/>
              </a:rPr>
              <a:t>an – </a:t>
            </a:r>
            <a:r>
              <a:rPr lang="mn-MN" sz="2000" dirty="0">
                <a:latin typeface="Times New Roman" panose="02020603050405020304" pitchFamily="18" charset="0"/>
                <a:cs typeface="Times New Roman" panose="02020603050405020304" pitchFamily="18" charset="0"/>
              </a:rPr>
              <a:t>тэй тэнцүү байх утгын индексийг буцаах юм. Ингэснээр хүснэгтийн нийт уртаас тухайн индексийн утгыг хасахад олдсон </a:t>
            </a:r>
            <a:r>
              <a:rPr lang="en-US" sz="2000" dirty="0">
                <a:latin typeface="Times New Roman" panose="02020603050405020304" pitchFamily="18" charset="0"/>
                <a:cs typeface="Times New Roman" panose="02020603050405020304" pitchFamily="18" charset="0"/>
              </a:rPr>
              <a:t>an </a:t>
            </a:r>
            <a:r>
              <a:rPr lang="mn-MN" sz="2000" dirty="0">
                <a:latin typeface="Times New Roman" panose="02020603050405020304" pitchFamily="18" charset="0"/>
                <a:cs typeface="Times New Roman" panose="02020603050405020304" pitchFamily="18" charset="0"/>
              </a:rPr>
              <a:t>– тэй тэнцүү элементээс бусад </a:t>
            </a:r>
            <a:r>
              <a:rPr lang="en-US" sz="2000" dirty="0">
                <a:latin typeface="Times New Roman" panose="02020603050405020304" pitchFamily="18" charset="0"/>
                <a:cs typeface="Times New Roman" panose="02020603050405020304" pitchFamily="18" charset="0"/>
              </a:rPr>
              <a:t>max </a:t>
            </a:r>
            <a:r>
              <a:rPr lang="mn-MN" sz="2000" dirty="0">
                <a:latin typeface="Times New Roman" panose="02020603050405020304" pitchFamily="18" charset="0"/>
                <a:cs typeface="Times New Roman" panose="02020603050405020304" pitchFamily="18" charset="0"/>
              </a:rPr>
              <a:t>утгуудын тоо гарах бөгөөд сүүлд олдох </a:t>
            </a:r>
            <a:r>
              <a:rPr lang="en-US" sz="2000" dirty="0">
                <a:latin typeface="Times New Roman" panose="02020603050405020304" pitchFamily="18" charset="0"/>
                <a:cs typeface="Times New Roman" panose="02020603050405020304" pitchFamily="18" charset="0"/>
              </a:rPr>
              <a:t>max</a:t>
            </a:r>
            <a:r>
              <a:rPr lang="mn-MN" sz="2000" dirty="0">
                <a:latin typeface="Times New Roman" panose="02020603050405020304" pitchFamily="18" charset="0"/>
                <a:cs typeface="Times New Roman" panose="02020603050405020304" pitchFamily="18" charset="0"/>
              </a:rPr>
              <a:t>-гаа нэмж өгснөөр бүх </a:t>
            </a:r>
            <a:r>
              <a:rPr lang="en-US" sz="2000" dirty="0">
                <a:latin typeface="Times New Roman" panose="02020603050405020304" pitchFamily="18" charset="0"/>
                <a:cs typeface="Times New Roman" panose="02020603050405020304" pitchFamily="18" charset="0"/>
              </a:rPr>
              <a:t>max </a:t>
            </a:r>
            <a:r>
              <a:rPr lang="mn-MN" sz="2000" dirty="0">
                <a:latin typeface="Times New Roman" panose="02020603050405020304" pitchFamily="18" charset="0"/>
                <a:cs typeface="Times New Roman" panose="02020603050405020304" pitchFamily="18" charset="0"/>
              </a:rPr>
              <a:t>элементийн тоо олдох юм. Хугацааны хувьд хоёртын хайлт </a:t>
            </a:r>
            <a:r>
              <a:rPr lang="en-US" sz="2000" dirty="0">
                <a:latin typeface="Times New Roman" panose="02020603050405020304" pitchFamily="18" charset="0"/>
                <a:cs typeface="Times New Roman" panose="02020603050405020304" pitchFamily="18" charset="0"/>
              </a:rPr>
              <a:t>O(log(n)) </a:t>
            </a:r>
            <a:r>
              <a:rPr lang="mn-MN" sz="2000" dirty="0">
                <a:latin typeface="Times New Roman" panose="02020603050405020304" pitchFamily="18" charset="0"/>
                <a:cs typeface="Times New Roman" panose="02020603050405020304" pitchFamily="18" charset="0"/>
              </a:rPr>
              <a:t>хугацаанд ажиллах бөгөөд </a:t>
            </a:r>
            <a:r>
              <a:rPr lang="en-US" sz="2000" dirty="0">
                <a:latin typeface="Times New Roman" panose="02020603050405020304" pitchFamily="18" charset="0"/>
                <a:cs typeface="Times New Roman" panose="02020603050405020304" pitchFamily="18" charset="0"/>
              </a:rPr>
              <a:t>cnt </a:t>
            </a:r>
            <a:r>
              <a:rPr lang="mn-MN" sz="2000" dirty="0">
                <a:latin typeface="Times New Roman" panose="02020603050405020304" pitchFamily="18" charset="0"/>
                <a:cs typeface="Times New Roman" panose="02020603050405020304" pitchFamily="18" charset="0"/>
              </a:rPr>
              <a:t>тооцоолоход </a:t>
            </a:r>
            <a:r>
              <a:rPr lang="en-US" sz="2000" dirty="0">
                <a:latin typeface="Times New Roman" panose="02020603050405020304" pitchFamily="18" charset="0"/>
                <a:cs typeface="Times New Roman" panose="02020603050405020304" pitchFamily="18" charset="0"/>
              </a:rPr>
              <a:t>O(3) </a:t>
            </a:r>
            <a:r>
              <a:rPr lang="mn-MN" sz="2000" dirty="0">
                <a:latin typeface="Times New Roman" panose="02020603050405020304" pitchFamily="18" charset="0"/>
                <a:cs typeface="Times New Roman" panose="02020603050405020304" pitchFamily="18" charset="0"/>
              </a:rPr>
              <a:t>буюу тогтмол хугацаанд олох тулд </a:t>
            </a:r>
            <a:r>
              <a:rPr lang="en-US" sz="2000" dirty="0">
                <a:latin typeface="Times New Roman" panose="02020603050405020304" pitchFamily="18" charset="0"/>
                <a:cs typeface="Times New Roman" panose="02020603050405020304" pitchFamily="18" charset="0"/>
              </a:rPr>
              <a:t>T(n) = O(log(n)) </a:t>
            </a:r>
            <a:r>
              <a:rPr lang="mn-MN" sz="2000" dirty="0">
                <a:latin typeface="Times New Roman" panose="02020603050405020304" pitchFamily="18" charset="0"/>
                <a:cs typeface="Times New Roman" panose="02020603050405020304" pitchFamily="18" charset="0"/>
              </a:rPr>
              <a:t>болно.</a:t>
            </a:r>
            <a:endParaRPr 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8BAD6BA2-8199-4D2B-9A55-3B7579E714D4}"/>
              </a:ext>
            </a:extLst>
          </p:cNvPr>
          <p:cNvSpPr txBox="1"/>
          <p:nvPr/>
        </p:nvSpPr>
        <p:spPr>
          <a:xfrm>
            <a:off x="1028700" y="3159442"/>
            <a:ext cx="18059400" cy="2862322"/>
          </a:xfrm>
          <a:prstGeom prst="rect">
            <a:avLst/>
          </a:prstGeom>
          <a:noFill/>
        </p:spPr>
        <p:txBody>
          <a:bodyPr wrap="square" rtlCol="0">
            <a:spAutoFit/>
          </a:bodyPr>
          <a:lstStyle/>
          <a:p>
            <a:pPr algn="just"/>
            <a:r>
              <a:rPr lang="mn-MN" sz="2000" b="1" dirty="0">
                <a:latin typeface="Times New Roman" panose="02020603050405020304" pitchFamily="18" charset="0"/>
                <a:cs typeface="Times New Roman" panose="02020603050405020304" pitchFamily="18" charset="0"/>
              </a:rPr>
              <a:t>Хуурмаг код: </a:t>
            </a:r>
          </a:p>
          <a:p>
            <a:pPr algn="just"/>
            <a:r>
              <a:rPr lang="en-US" sz="2000" dirty="0">
                <a:highlight>
                  <a:srgbClr val="00FFFF"/>
                </a:highlight>
                <a:latin typeface="Times New Roman" panose="02020603050405020304" pitchFamily="18" charset="0"/>
                <a:cs typeface="Times New Roman" panose="02020603050405020304" pitchFamily="18" charset="0"/>
              </a:rPr>
              <a:t>countMaxNum</a:t>
            </a:r>
            <a:r>
              <a:rPr lang="en-US" sz="2000" dirty="0">
                <a:latin typeface="Times New Roman" panose="02020603050405020304" pitchFamily="18" charset="0"/>
                <a:cs typeface="Times New Roman" panose="02020603050405020304" pitchFamily="18" charset="0"/>
              </a:rPr>
              <a:t>(A){</a:t>
            </a:r>
          </a:p>
          <a:p>
            <a:pPr algn="just"/>
            <a:r>
              <a:rPr lang="en-US" sz="2000" dirty="0">
                <a:latin typeface="Times New Roman" panose="02020603050405020304" pitchFamily="18" charset="0"/>
                <a:cs typeface="Times New Roman" panose="02020603050405020304" pitchFamily="18" charset="0"/>
              </a:rPr>
              <a:t>	n = length of A</a:t>
            </a:r>
          </a:p>
          <a:p>
            <a:pPr algn="just"/>
            <a:r>
              <a:rPr lang="en-US" sz="2000" dirty="0">
                <a:latin typeface="Times New Roman" panose="02020603050405020304" pitchFamily="18" charset="0"/>
                <a:cs typeface="Times New Roman" panose="02020603050405020304" pitchFamily="18" charset="0"/>
              </a:rPr>
              <a:t>	mx = A[n];</a:t>
            </a:r>
          </a:p>
          <a:p>
            <a:pPr algn="just"/>
            <a:r>
              <a:rPr lang="en-US" sz="2000" dirty="0">
                <a:latin typeface="Times New Roman" panose="02020603050405020304" pitchFamily="18" charset="0"/>
                <a:cs typeface="Times New Roman" panose="02020603050405020304" pitchFamily="18" charset="0"/>
              </a:rPr>
              <a:t>	index = BinarySearch(A, 1, n, x); //log(n), 1 = </a:t>
            </a:r>
            <a:r>
              <a:rPr lang="mn-MN" sz="2000" dirty="0">
                <a:latin typeface="Times New Roman" panose="02020603050405020304" pitchFamily="18" charset="0"/>
                <a:cs typeface="Times New Roman" panose="02020603050405020304" pitchFamily="18" charset="0"/>
              </a:rPr>
              <a:t>нэгийн</a:t>
            </a:r>
            <a:r>
              <a:rPr lang="en-US" sz="2000"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тоо</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cnt = (n - index) + 1;</a:t>
            </a:r>
          </a:p>
          <a:p>
            <a:pPr algn="just"/>
            <a:r>
              <a:rPr lang="en-US" sz="2000" dirty="0">
                <a:latin typeface="Times New Roman" panose="02020603050405020304" pitchFamily="18" charset="0"/>
                <a:cs typeface="Times New Roman" panose="02020603050405020304" pitchFamily="18" charset="0"/>
              </a:rPr>
              <a:t>	return cnt;</a:t>
            </a:r>
          </a:p>
          <a:p>
            <a:pPr algn="just"/>
            <a:r>
              <a:rPr lang="en-US" sz="2000" dirty="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pPr algn="just"/>
            <a:r>
              <a:rPr lang="en-US" sz="2000" b="1" dirty="0">
                <a:highlight>
                  <a:srgbClr val="00FF00"/>
                </a:highlight>
                <a:latin typeface="Times New Roman" panose="02020603050405020304" pitchFamily="18" charset="0"/>
                <a:cs typeface="Times New Roman" panose="02020603050405020304" pitchFamily="18" charset="0"/>
              </a:rPr>
              <a:t>Time: </a:t>
            </a:r>
            <a:r>
              <a:rPr lang="en-US" sz="2000" dirty="0">
                <a:highlight>
                  <a:srgbClr val="00FF00"/>
                </a:highlight>
                <a:latin typeface="Times New Roman" panose="02020603050405020304" pitchFamily="18" charset="0"/>
                <a:cs typeface="Times New Roman" panose="02020603050405020304" pitchFamily="18" charset="0"/>
              </a:rPr>
              <a:t>O(log(n))</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297400" y="8382000"/>
            <a:ext cx="1371600" cy="1371600"/>
          </a:xfrm>
          <a:prstGeom prst="rect">
            <a:avLst/>
          </a:prstGeom>
        </p:spPr>
      </p:pic>
    </p:spTree>
    <p:extLst>
      <p:ext uri="{BB962C8B-B14F-4D97-AF65-F5344CB8AC3E}">
        <p14:creationId xmlns:p14="http://schemas.microsoft.com/office/powerpoint/2010/main" val="38539471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0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8700" y="990600"/>
            <a:ext cx="18059400" cy="1200329"/>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P03. </a:t>
            </a:r>
            <a:r>
              <a:rPr lang="mn-MN" sz="2400" dirty="0">
                <a:latin typeface="Times New Roman" panose="02020603050405020304" pitchFamily="18" charset="0"/>
                <a:cs typeface="Times New Roman" panose="02020603050405020304" pitchFamily="18" charset="0"/>
              </a:rPr>
              <a:t>Доорх рекурент томъёог бодож </a:t>
            </a:r>
            <a:r>
              <a:rPr lang="en-US" sz="2400" dirty="0">
                <a:latin typeface="Times New Roman" panose="02020603050405020304" pitchFamily="18" charset="0"/>
                <a:cs typeface="Times New Roman" panose="02020603050405020304" pitchFamily="18" charset="0"/>
              </a:rPr>
              <a:t>O(big oh) –</a:t>
            </a:r>
            <a:r>
              <a:rPr lang="mn-MN" sz="2400" dirty="0">
                <a:latin typeface="Times New Roman" panose="02020603050405020304" pitchFamily="18" charset="0"/>
                <a:cs typeface="Times New Roman" panose="02020603050405020304" pitchFamily="18" charset="0"/>
              </a:rPr>
              <a:t>р илэрхийл. (4оноо) </a:t>
            </a:r>
          </a:p>
          <a:p>
            <a:pPr algn="just"/>
            <a:r>
              <a:rPr lang="mn-M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T(n)=2𝑇(𝑛/3)+1; </a:t>
            </a:r>
            <a:endParaRPr lang="mn-MN"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b. T(n)=5𝑇(𝑛/4)+𝑛^2</a:t>
            </a:r>
          </a:p>
        </p:txBody>
      </p:sp>
      <mc:AlternateContent xmlns:mc="http://schemas.openxmlformats.org/markup-compatibility/2006" xmlns:a14="http://schemas.microsoft.com/office/drawing/2010/main">
        <mc:Choice Requires="a14">
          <p:sp>
            <p:nvSpPr>
              <p:cNvPr id="6" name="TextBox 5"/>
              <p:cNvSpPr txBox="1"/>
              <p:nvPr/>
            </p:nvSpPr>
            <p:spPr>
              <a:xfrm>
                <a:off x="1028700" y="2190682"/>
                <a:ext cx="18059400" cy="2305118"/>
              </a:xfrm>
              <a:prstGeom prst="rect">
                <a:avLst/>
              </a:prstGeom>
              <a:noFill/>
              <a:ln>
                <a:noFill/>
              </a:ln>
            </p:spPr>
            <p:txBody>
              <a:bodyPr wrap="square" rtlCol="0">
                <a:spAutoFit/>
              </a:bodyPr>
              <a:lstStyle/>
              <a:p>
                <a:pPr algn="just"/>
                <a:r>
                  <a:rPr lang="mn-MN" sz="2000" b="1" dirty="0">
                    <a:latin typeface="Times New Roman" panose="02020603050405020304" pitchFamily="18" charset="0"/>
                    <a:cs typeface="Times New Roman" panose="02020603050405020304" pitchFamily="18" charset="0"/>
                  </a:rPr>
                  <a:t>Бодолтын гол санаа:</a:t>
                </a:r>
                <a:r>
                  <a:rPr lang="en-US" sz="2000" b="1"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Мастер теорем ашиглан </a:t>
                </a:r>
                <a:r>
                  <a:rPr lang="en-US" sz="2000" dirty="0">
                    <a:latin typeface="Times New Roman" panose="02020603050405020304" pitchFamily="18" charset="0"/>
                    <a:cs typeface="Times New Roman" panose="02020603050405020304" pitchFamily="18" charset="0"/>
                  </a:rPr>
                  <a:t>O(big oh)</a:t>
                </a:r>
                <a:r>
                  <a:rPr lang="mn-MN" sz="2000" dirty="0">
                    <a:latin typeface="Times New Roman" panose="02020603050405020304" pitchFamily="18" charset="0"/>
                    <a:cs typeface="Times New Roman" panose="02020603050405020304" pitchFamily="18" charset="0"/>
                  </a:rPr>
                  <a:t> – өөр илэрхийлье. Мастер теорем: Хэрвээ</a:t>
                </a:r>
                <a:r>
                  <a:rPr lang="en-US" sz="2000" dirty="0">
                    <a:latin typeface="Times New Roman" panose="02020603050405020304" pitchFamily="18" charset="0"/>
                    <a:cs typeface="Times New Roman" panose="02020603050405020304" pitchFamily="18" charset="0"/>
                  </a:rPr>
                  <a:t> a &gt; 0, b &gt; 1 </a:t>
                </a:r>
                <a:r>
                  <a:rPr lang="mn-MN" sz="2000" dirty="0">
                    <a:latin typeface="Times New Roman" panose="02020603050405020304" pitchFamily="18" charset="0"/>
                    <a:cs typeface="Times New Roman" panose="02020603050405020304" pitchFamily="18" charset="0"/>
                  </a:rPr>
                  <a:t>ба </a:t>
                </a:r>
                <a:r>
                  <a:rPr lang="en-US" sz="2000" dirty="0">
                    <a:latin typeface="Times New Roman" panose="02020603050405020304" pitchFamily="18" charset="0"/>
                    <a:cs typeface="Times New Roman" panose="02020603050405020304" pitchFamily="18" charset="0"/>
                  </a:rPr>
                  <a:t>d &gt;= 0 </a:t>
                </a:r>
                <a:r>
                  <a:rPr lang="mn-MN" sz="2000" dirty="0">
                    <a:latin typeface="Times New Roman" panose="02020603050405020304" pitchFamily="18" charset="0"/>
                    <a:cs typeface="Times New Roman" panose="02020603050405020304" pitchFamily="18" charset="0"/>
                  </a:rPr>
                  <a:t>байх тогтмолуудын хувьд </a:t>
                </a:r>
                <a:r>
                  <a:rPr lang="en-US" sz="2000" dirty="0">
                    <a:latin typeface="Times New Roman" panose="02020603050405020304" pitchFamily="18" charset="0"/>
                    <a:cs typeface="Times New Roman" panose="02020603050405020304" pitchFamily="18" charset="0"/>
                  </a:rPr>
                  <a:t>T(n) = a*T(n/b) + O(n^d)</a:t>
                </a:r>
                <a:r>
                  <a:rPr lang="mn-MN" sz="2000" dirty="0">
                    <a:latin typeface="Times New Roman" panose="02020603050405020304" pitchFamily="18" charset="0"/>
                    <a:cs typeface="Times New Roman" panose="02020603050405020304" pitchFamily="18" charset="0"/>
                  </a:rPr>
                  <a:t> байвал</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𝑇</m:t>
                    </m:r>
                    <m:d>
                      <m:dPr>
                        <m:ctrlPr>
                          <a:rPr lang="en-US" sz="2000" b="0" i="1" smtClean="0">
                            <a:latin typeface="Cambria Math"/>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𝑛</m:t>
                        </m:r>
                      </m:e>
                    </m:d>
                    <m:r>
                      <a:rPr lang="en-US" sz="2000" i="1" smtClean="0">
                        <a:latin typeface="Cambria Math" panose="02040503050406030204" pitchFamily="18" charset="0"/>
                        <a:cs typeface="Times New Roman" panose="02020603050405020304" pitchFamily="18" charset="0"/>
                      </a:rPr>
                      <m:t>=</m:t>
                    </m:r>
                    <m:d>
                      <m:dPr>
                        <m:begChr m:val="{"/>
                        <m:endChr m:val=""/>
                        <m:ctrlPr>
                          <a:rPr lang="en-US" sz="2000" i="1" smtClean="0">
                            <a:latin typeface="Cambria Math"/>
                            <a:cs typeface="Times New Roman" panose="02020603050405020304" pitchFamily="18" charset="0"/>
                          </a:rPr>
                        </m:ctrlPr>
                      </m:dPr>
                      <m:e>
                        <m:eqArr>
                          <m:eqArrPr>
                            <m:ctrlPr>
                              <a:rPr lang="en-US" sz="2000" b="0" i="1" smtClean="0">
                                <a:latin typeface="Cambria Math"/>
                                <a:cs typeface="Times New Roman" panose="02020603050405020304" pitchFamily="18" charset="0"/>
                              </a:rPr>
                            </m:ctrlPr>
                          </m:eqArrPr>
                          <m:e>
                            <m:r>
                              <a:rPr lang="en-US" sz="2000" b="0" i="1" smtClean="0">
                                <a:latin typeface="Cambria Math" panose="02040503050406030204" pitchFamily="18" charset="0"/>
                                <a:cs typeface="Times New Roman" panose="02020603050405020304" pitchFamily="18" charset="0"/>
                              </a:rPr>
                              <m:t>𝑂</m:t>
                            </m:r>
                            <m:d>
                              <m:dPr>
                                <m:ctrlPr>
                                  <a:rPr lang="en-US" sz="2000" b="0" i="1" smtClean="0">
                                    <a:latin typeface="Cambria Math"/>
                                    <a:cs typeface="Times New Roman" panose="02020603050405020304" pitchFamily="18" charset="0"/>
                                  </a:rPr>
                                </m:ctrlPr>
                              </m:dPr>
                              <m:e>
                                <m:sSup>
                                  <m:sSupPr>
                                    <m:ctrlPr>
                                      <a:rPr lang="en-US" sz="2000" b="0" i="1" smtClean="0">
                                        <a:latin typeface="Cambria Math"/>
                                        <a:cs typeface="Times New Roman" panose="02020603050405020304" pitchFamily="18" charset="0"/>
                                      </a:rPr>
                                    </m:ctrlPr>
                                  </m:sSupPr>
                                  <m:e>
                                    <m:r>
                                      <a:rPr lang="en-US" sz="2000" b="0" i="1" smtClean="0">
                                        <a:latin typeface="Cambria Math" panose="02040503050406030204" pitchFamily="18" charset="0"/>
                                        <a:cs typeface="Times New Roman" panose="02020603050405020304" pitchFamily="18" charset="0"/>
                                      </a:rPr>
                                      <m:t>𝑛</m:t>
                                    </m:r>
                                  </m:e>
                                  <m:sup>
                                    <m:r>
                                      <a:rPr lang="en-US" sz="2000" b="0" i="1" smtClean="0">
                                        <a:latin typeface="Cambria Math" panose="02040503050406030204" pitchFamily="18" charset="0"/>
                                        <a:cs typeface="Times New Roman" panose="02020603050405020304" pitchFamily="18" charset="0"/>
                                      </a:rPr>
                                      <m:t>𝑑</m:t>
                                    </m:r>
                                  </m:sup>
                                </m:sSup>
                              </m:e>
                            </m:d>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𝑖𝑓</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𝑑</m:t>
                            </m:r>
                            <m:r>
                              <a:rPr lang="en-US" sz="2000" b="0" i="1" smtClean="0">
                                <a:latin typeface="Cambria Math" panose="02040503050406030204" pitchFamily="18" charset="0"/>
                                <a:cs typeface="Times New Roman" panose="02020603050405020304" pitchFamily="18" charset="0"/>
                              </a:rPr>
                              <m:t>&gt;</m:t>
                            </m:r>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𝑙𝑜𝑔</m:t>
                                </m:r>
                              </m:e>
                              <m:sub>
                                <m:r>
                                  <a:rPr lang="en-US" sz="2000" b="0" i="1" smtClean="0">
                                    <a:latin typeface="Cambria Math" panose="02040503050406030204" pitchFamily="18" charset="0"/>
                                    <a:cs typeface="Times New Roman" panose="02020603050405020304" pitchFamily="18" charset="0"/>
                                  </a:rPr>
                                  <m:t>𝑏</m:t>
                                </m:r>
                              </m:sub>
                            </m:sSub>
                            <m:r>
                              <a:rPr lang="en-US" sz="2000" b="0" i="1" smtClean="0">
                                <a:latin typeface="Cambria Math" panose="02040503050406030204" pitchFamily="18" charset="0"/>
                                <a:cs typeface="Times New Roman" panose="02020603050405020304" pitchFamily="18" charset="0"/>
                              </a:rPr>
                              <m:t>𝑎</m:t>
                            </m:r>
                          </m:e>
                          <m:e>
                            <m:r>
                              <a:rPr lang="en-US" sz="2000" b="0" i="1" smtClean="0">
                                <a:latin typeface="Cambria Math" panose="02040503050406030204" pitchFamily="18" charset="0"/>
                                <a:cs typeface="Times New Roman" panose="02020603050405020304" pitchFamily="18" charset="0"/>
                              </a:rPr>
                              <m:t>𝑂</m:t>
                            </m:r>
                            <m:d>
                              <m:dPr>
                                <m:ctrlPr>
                                  <a:rPr lang="en-US" sz="2000" b="0" i="1" smtClean="0">
                                    <a:latin typeface="Cambria Math"/>
                                    <a:cs typeface="Times New Roman" panose="02020603050405020304" pitchFamily="18" charset="0"/>
                                  </a:rPr>
                                </m:ctrlPr>
                              </m:dPr>
                              <m:e>
                                <m:sSup>
                                  <m:sSupPr>
                                    <m:ctrlPr>
                                      <a:rPr lang="en-US" sz="2000" b="0" i="1" smtClean="0">
                                        <a:latin typeface="Cambria Math"/>
                                        <a:cs typeface="Times New Roman" panose="02020603050405020304" pitchFamily="18" charset="0"/>
                                      </a:rPr>
                                    </m:ctrlPr>
                                  </m:sSupPr>
                                  <m:e>
                                    <m:r>
                                      <a:rPr lang="en-US" sz="2000" b="0" i="1" smtClean="0">
                                        <a:latin typeface="Cambria Math" panose="02040503050406030204" pitchFamily="18" charset="0"/>
                                        <a:cs typeface="Times New Roman" panose="02020603050405020304" pitchFamily="18" charset="0"/>
                                      </a:rPr>
                                      <m:t>𝑛</m:t>
                                    </m:r>
                                  </m:e>
                                  <m:sup>
                                    <m:r>
                                      <a:rPr lang="en-US" sz="2000" b="0" i="1" smtClean="0">
                                        <a:latin typeface="Cambria Math" panose="02040503050406030204" pitchFamily="18" charset="0"/>
                                        <a:cs typeface="Times New Roman" panose="02020603050405020304" pitchFamily="18" charset="0"/>
                                      </a:rPr>
                                      <m:t>𝑑</m:t>
                                    </m:r>
                                  </m:sup>
                                </m:sSup>
                                <m:func>
                                  <m:funcPr>
                                    <m:ctrlPr>
                                      <a:rPr lang="en-US" sz="2000" b="0" i="1" smtClean="0">
                                        <a:latin typeface="Cambria Math"/>
                                        <a:cs typeface="Times New Roman" panose="02020603050405020304" pitchFamily="18" charset="0"/>
                                      </a:rPr>
                                    </m:ctrlPr>
                                  </m:funcPr>
                                  <m:fName>
                                    <m:r>
                                      <m:rPr>
                                        <m:sty m:val="p"/>
                                      </m:rPr>
                                      <a:rPr lang="en-US" sz="2000" b="0" i="0" smtClean="0">
                                        <a:latin typeface="Cambria Math" panose="02040503050406030204" pitchFamily="18" charset="0"/>
                                        <a:cs typeface="Times New Roman" panose="02020603050405020304" pitchFamily="18" charset="0"/>
                                      </a:rPr>
                                      <m:t>log</m:t>
                                    </m:r>
                                  </m:fName>
                                  <m:e>
                                    <m:d>
                                      <m:dPr>
                                        <m:ctrlPr>
                                          <a:rPr lang="en-US" sz="2000" b="0" i="1" smtClean="0">
                                            <a:latin typeface="Cambria Math"/>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𝑛</m:t>
                                        </m:r>
                                      </m:e>
                                    </m:d>
                                  </m:e>
                                </m:func>
                              </m:e>
                            </m:d>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𝑖𝑓</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𝑑</m:t>
                            </m:r>
                            <m:r>
                              <a:rPr lang="en-US" sz="2000" b="0" i="1" smtClean="0">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𝑙𝑜𝑔</m:t>
                                </m:r>
                              </m:e>
                              <m:sub>
                                <m:r>
                                  <a:rPr lang="en-US" sz="2000" i="1">
                                    <a:latin typeface="Cambria Math" panose="02040503050406030204" pitchFamily="18" charset="0"/>
                                    <a:cs typeface="Times New Roman" panose="02020603050405020304" pitchFamily="18" charset="0"/>
                                  </a:rPr>
                                  <m:t>𝑏</m:t>
                                </m:r>
                              </m:sub>
                            </m:sSub>
                            <m:r>
                              <a:rPr lang="en-US" sz="2000" i="1">
                                <a:latin typeface="Cambria Math" panose="02040503050406030204" pitchFamily="18" charset="0"/>
                                <a:cs typeface="Times New Roman" panose="02020603050405020304" pitchFamily="18" charset="0"/>
                              </a:rPr>
                              <m:t>𝑎</m:t>
                            </m:r>
                          </m:e>
                          <m:e>
                            <m:r>
                              <a:rPr lang="en-US" sz="2000" i="1">
                                <a:latin typeface="Cambria Math" panose="02040503050406030204" pitchFamily="18" charset="0"/>
                                <a:cs typeface="Times New Roman" panose="02020603050405020304" pitchFamily="18" charset="0"/>
                              </a:rPr>
                              <m:t>𝑂</m:t>
                            </m:r>
                            <m:d>
                              <m:dPr>
                                <m:ctrlPr>
                                  <a:rPr lang="en-US" sz="2000" i="1">
                                    <a:latin typeface="Cambria Math"/>
                                    <a:cs typeface="Times New Roman" panose="02020603050405020304" pitchFamily="18" charset="0"/>
                                  </a:rPr>
                                </m:ctrlPr>
                              </m:dPr>
                              <m:e>
                                <m:sSup>
                                  <m:sSupPr>
                                    <m:ctrlPr>
                                      <a:rPr lang="en-US" sz="2000" i="1">
                                        <a:latin typeface="Cambria Math"/>
                                        <a:cs typeface="Times New Roman" panose="02020603050405020304" pitchFamily="18" charset="0"/>
                                      </a:rPr>
                                    </m:ctrlPr>
                                  </m:sSupPr>
                                  <m:e>
                                    <m:r>
                                      <a:rPr lang="en-US" sz="2000" i="1">
                                        <a:latin typeface="Cambria Math" panose="02040503050406030204" pitchFamily="18" charset="0"/>
                                        <a:cs typeface="Times New Roman" panose="02020603050405020304" pitchFamily="18" charset="0"/>
                                      </a:rPr>
                                      <m:t>𝑛</m:t>
                                    </m:r>
                                  </m:e>
                                  <m:sup>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𝑙𝑜𝑔</m:t>
                                        </m:r>
                                      </m:e>
                                      <m:sub>
                                        <m:r>
                                          <a:rPr lang="en-US" sz="2000" i="1">
                                            <a:latin typeface="Cambria Math" panose="02040503050406030204" pitchFamily="18" charset="0"/>
                                            <a:cs typeface="Times New Roman" panose="02020603050405020304" pitchFamily="18" charset="0"/>
                                          </a:rPr>
                                          <m:t>𝑏</m:t>
                                        </m:r>
                                      </m:sub>
                                    </m:sSub>
                                    <m:r>
                                      <a:rPr lang="en-US" sz="2000" i="1">
                                        <a:latin typeface="Cambria Math" panose="02040503050406030204" pitchFamily="18" charset="0"/>
                                        <a:cs typeface="Times New Roman" panose="02020603050405020304" pitchFamily="18" charset="0"/>
                                      </a:rPr>
                                      <m:t>𝑎</m:t>
                                    </m:r>
                                  </m:sup>
                                </m:sSup>
                              </m:e>
                            </m:d>
                            <m:r>
                              <a:rPr lang="en-US" sz="2000" i="1">
                                <a:latin typeface="Cambria Math" panose="02040503050406030204" pitchFamily="18" charset="0"/>
                                <a:cs typeface="Times New Roman" panose="02020603050405020304" pitchFamily="18" charset="0"/>
                              </a:rPr>
                              <m:t>,</m:t>
                            </m:r>
                            <m:r>
                              <a:rPr lang="mn-MN"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𝑖𝑓</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𝑑</m:t>
                            </m:r>
                            <m:r>
                              <a:rPr lang="en-US" sz="2000" b="0" i="1" smtClean="0">
                                <a:latin typeface="Cambria Math" panose="02040503050406030204" pitchFamily="18" charset="0"/>
                                <a:cs typeface="Times New Roman" panose="02020603050405020304" pitchFamily="18" charset="0"/>
                              </a:rPr>
                              <m:t>&lt;</m:t>
                            </m:r>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𝑙𝑜𝑔</m:t>
                                </m:r>
                              </m:e>
                              <m:sub>
                                <m:r>
                                  <a:rPr lang="en-US" sz="2000" i="1">
                                    <a:latin typeface="Cambria Math" panose="02040503050406030204" pitchFamily="18" charset="0"/>
                                    <a:cs typeface="Times New Roman" panose="02020603050405020304" pitchFamily="18" charset="0"/>
                                  </a:rPr>
                                  <m:t>𝑏</m:t>
                                </m:r>
                              </m:sub>
                            </m:sSub>
                            <m:r>
                              <a:rPr lang="en-US" sz="2000" i="1">
                                <a:latin typeface="Cambria Math" panose="02040503050406030204" pitchFamily="18" charset="0"/>
                                <a:cs typeface="Times New Roman" panose="02020603050405020304" pitchFamily="18" charset="0"/>
                              </a:rPr>
                              <m:t>𝑎</m:t>
                            </m:r>
                          </m:e>
                        </m:eqArr>
                      </m:e>
                    </m:d>
                  </m:oMath>
                </a14:m>
                <a:r>
                  <a:rPr lang="mn-MN" sz="2000" dirty="0">
                    <a:latin typeface="Times New Roman" panose="02020603050405020304" pitchFamily="18" charset="0"/>
                    <a:cs typeface="Times New Roman" panose="02020603050405020304" pitchFamily="18" charset="0"/>
                  </a:rPr>
                  <a:t> байна. Энд</a:t>
                </a:r>
                <a:r>
                  <a:rPr lang="en-US" sz="2000" dirty="0">
                    <a:latin typeface="Times New Roman" panose="02020603050405020304" pitchFamily="18" charset="0"/>
                    <a:cs typeface="Times New Roman" panose="02020603050405020304" pitchFamily="18" charset="0"/>
                  </a:rPr>
                  <a:t> a</a:t>
                </a:r>
                <a:r>
                  <a:rPr lang="mn-MN" sz="2000" dirty="0">
                    <a:latin typeface="Times New Roman" panose="02020603050405020304" pitchFamily="18" charset="0"/>
                    <a:cs typeface="Times New Roman" panose="02020603050405020304" pitchFamily="18" charset="0"/>
                  </a:rPr>
                  <a:t> нь дэд бодлогын тоо,</a:t>
                </a:r>
                <a:r>
                  <a:rPr lang="en-US" sz="2000" dirty="0">
                    <a:latin typeface="Times New Roman" panose="02020603050405020304" pitchFamily="18" charset="0"/>
                    <a:cs typeface="Times New Roman" panose="02020603050405020304" pitchFamily="18" charset="0"/>
                  </a:rPr>
                  <a:t> b</a:t>
                </a:r>
                <a:r>
                  <a:rPr lang="mn-MN" sz="2000" dirty="0">
                    <a:latin typeface="Times New Roman" panose="02020603050405020304" pitchFamily="18" charset="0"/>
                    <a:cs typeface="Times New Roman" panose="02020603050405020304" pitchFamily="18" charset="0"/>
                  </a:rPr>
                  <a:t> нь бодлогын хуваалтын тоо, ө.х </a:t>
                </a:r>
                <a:r>
                  <a:rPr lang="en-US" sz="2000" dirty="0">
                    <a:latin typeface="Times New Roman" panose="02020603050405020304" pitchFamily="18" charset="0"/>
                    <a:cs typeface="Times New Roman" panose="02020603050405020304" pitchFamily="18" charset="0"/>
                  </a:rPr>
                  <a:t>n/b </a:t>
                </a:r>
                <a:r>
                  <a:rPr lang="mn-MN" sz="2000" dirty="0">
                    <a:latin typeface="Times New Roman" panose="02020603050405020304" pitchFamily="18" charset="0"/>
                    <a:cs typeface="Times New Roman" panose="02020603050405020304" pitchFamily="18" charset="0"/>
                  </a:rPr>
                  <a:t>нь дэд бодлогын хэмжээ юм.Үүнээс </a:t>
                </a:r>
                <a:r>
                  <a:rPr lang="en-US" sz="2000" dirty="0">
                    <a:latin typeface="Times New Roman" panose="02020603050405020304" pitchFamily="18" charset="0"/>
                    <a:cs typeface="Times New Roman" panose="02020603050405020304" pitchFamily="18" charset="0"/>
                  </a:rPr>
                  <a:t>a </a:t>
                </a:r>
                <a:r>
                  <a:rPr lang="mn-MN" sz="2000" dirty="0">
                    <a:latin typeface="Times New Roman" panose="02020603050405020304" pitchFamily="18" charset="0"/>
                    <a:cs typeface="Times New Roman" panose="02020603050405020304" pitchFamily="18" charset="0"/>
                  </a:rPr>
                  <a:t>бодлогын хувьд  </a:t>
                </a:r>
                <a:r>
                  <a:rPr lang="en-US" sz="2000" dirty="0">
                    <a:latin typeface="Times New Roman" panose="02020603050405020304" pitchFamily="18" charset="0"/>
                    <a:cs typeface="Times New Roman" panose="02020603050405020304" pitchFamily="18" charset="0"/>
                  </a:rPr>
                  <a:t>a, b, d </a:t>
                </a:r>
                <a:r>
                  <a:rPr lang="mn-MN" sz="2000" dirty="0">
                    <a:latin typeface="Times New Roman" panose="02020603050405020304" pitchFamily="18" charset="0"/>
                    <a:cs typeface="Times New Roman" panose="02020603050405020304" pitchFamily="18" charset="0"/>
                  </a:rPr>
                  <a:t>харгалзан </a:t>
                </a:r>
                <a:r>
                  <a:rPr lang="en-US" sz="2000" dirty="0">
                    <a:latin typeface="Times New Roman" panose="02020603050405020304" pitchFamily="18" charset="0"/>
                    <a:cs typeface="Times New Roman" panose="02020603050405020304" pitchFamily="18" charset="0"/>
                  </a:rPr>
                  <a:t>2, 3, 0 </a:t>
                </a:r>
                <a:r>
                  <a:rPr lang="mn-MN" sz="2000" dirty="0">
                    <a:latin typeface="Times New Roman" panose="02020603050405020304" pitchFamily="18" charset="0"/>
                    <a:cs typeface="Times New Roman" panose="02020603050405020304" pitchFamily="18" charset="0"/>
                  </a:rPr>
                  <a:t>байна гэдгээс </a:t>
                </a:r>
                <a14:m>
                  <m:oMath xmlns:m="http://schemas.openxmlformats.org/officeDocument/2006/math">
                    <m:sSub>
                      <m:sSubPr>
                        <m:ctrlPr>
                          <a:rPr lang="en-US" sz="200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𝑙𝑜𝑔</m:t>
                        </m:r>
                      </m:e>
                      <m:sub>
                        <m:r>
                          <a:rPr lang="en-US" sz="2000" b="0" i="1" smtClean="0">
                            <a:latin typeface="Cambria Math" panose="02040503050406030204" pitchFamily="18" charset="0"/>
                            <a:cs typeface="Times New Roman" panose="02020603050405020304" pitchFamily="18" charset="0"/>
                          </a:rPr>
                          <m:t>𝑏</m:t>
                        </m:r>
                      </m:sub>
                    </m:sSub>
                    <m:r>
                      <a:rPr lang="en-US" sz="2000" b="0" i="1" smtClean="0">
                        <a:latin typeface="Cambria Math" panose="02040503050406030204" pitchFamily="18" charset="0"/>
                        <a:cs typeface="Times New Roman" panose="02020603050405020304" pitchFamily="18" charset="0"/>
                      </a:rPr>
                      <m:t>𝑎</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𝑙𝑜𝑔</m:t>
                        </m:r>
                      </m:e>
                      <m:sub>
                        <m:r>
                          <a:rPr lang="en-US" sz="2000" b="0" i="1" smtClean="0">
                            <a:latin typeface="Cambria Math" panose="02040503050406030204" pitchFamily="18" charset="0"/>
                            <a:cs typeface="Times New Roman" panose="02020603050405020304" pitchFamily="18" charset="0"/>
                          </a:rPr>
                          <m:t>3</m:t>
                        </m:r>
                      </m:sub>
                    </m:sSub>
                    <m:r>
                      <a:rPr lang="en-US" sz="2000" b="0" i="1" smtClean="0">
                        <a:latin typeface="Cambria Math" panose="02040503050406030204" pitchFamily="18" charset="0"/>
                        <a:cs typeface="Times New Roman" panose="02020603050405020304" pitchFamily="18" charset="0"/>
                      </a:rPr>
                      <m:t>2</m:t>
                    </m:r>
                    <m:r>
                      <a:rPr lang="en-US" sz="2000" b="0" i="0" smtClean="0">
                        <a:latin typeface="Cambria Math" panose="02040503050406030204" pitchFamily="18" charset="0"/>
                        <a:cs typeface="Times New Roman" panose="02020603050405020304" pitchFamily="18" charset="0"/>
                      </a:rPr>
                      <m:t>=0.63&gt;</m:t>
                    </m:r>
                    <m:r>
                      <m:rPr>
                        <m:sty m:val="p"/>
                      </m:rPr>
                      <a:rPr lang="en-US" sz="2000" b="0" i="0" smtClean="0">
                        <a:latin typeface="Cambria Math" panose="02040503050406030204" pitchFamily="18" charset="0"/>
                        <a:cs typeface="Times New Roman" panose="02020603050405020304" pitchFamily="18" charset="0"/>
                      </a:rPr>
                      <m:t>d</m:t>
                    </m:r>
                  </m:oMath>
                </a14:m>
                <a:r>
                  <a:rPr lang="en-US" sz="2000"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болно. Иймд </a:t>
                </a:r>
                <a14:m>
                  <m:oMath xmlns:m="http://schemas.openxmlformats.org/officeDocument/2006/math">
                    <m:r>
                      <a:rPr lang="en-US" sz="2000" i="1">
                        <a:latin typeface="Cambria Math" panose="02040503050406030204" pitchFamily="18" charset="0"/>
                        <a:cs typeface="Times New Roman" panose="02020603050405020304" pitchFamily="18" charset="0"/>
                      </a:rPr>
                      <m:t>𝑇</m:t>
                    </m:r>
                    <m:d>
                      <m:dPr>
                        <m:ctrlPr>
                          <a:rPr lang="en-US" sz="2000" i="1">
                            <a:latin typeface="Cambria Math"/>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𝑛</m:t>
                        </m:r>
                      </m:e>
                    </m:d>
                    <m:r>
                      <a:rPr lang="en-US" sz="2000" i="1">
                        <a:latin typeface="Cambria Math" panose="02040503050406030204" pitchFamily="18" charset="0"/>
                        <a:cs typeface="Times New Roman" panose="02020603050405020304" pitchFamily="18" charset="0"/>
                      </a:rPr>
                      <m:t>=</m:t>
                    </m:r>
                  </m:oMath>
                </a14:m>
                <a:r>
                  <a:rPr lang="mn-MN"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cs typeface="Times New Roman" panose="02020603050405020304" pitchFamily="18" charset="0"/>
                      </a:rPr>
                      <m:t>𝑂</m:t>
                    </m:r>
                    <m:d>
                      <m:dPr>
                        <m:ctrlPr>
                          <a:rPr lang="en-US" sz="2000" i="1">
                            <a:latin typeface="Cambria Math"/>
                            <a:cs typeface="Times New Roman" panose="02020603050405020304" pitchFamily="18" charset="0"/>
                          </a:rPr>
                        </m:ctrlPr>
                      </m:dPr>
                      <m:e>
                        <m:sSup>
                          <m:sSupPr>
                            <m:ctrlPr>
                              <a:rPr lang="en-US" sz="2000" i="1">
                                <a:latin typeface="Cambria Math"/>
                                <a:cs typeface="Times New Roman" panose="02020603050405020304" pitchFamily="18" charset="0"/>
                              </a:rPr>
                            </m:ctrlPr>
                          </m:sSupPr>
                          <m:e>
                            <m:r>
                              <a:rPr lang="en-US" sz="2000" i="1">
                                <a:latin typeface="Cambria Math" panose="02040503050406030204" pitchFamily="18" charset="0"/>
                                <a:cs typeface="Times New Roman" panose="02020603050405020304" pitchFamily="18" charset="0"/>
                              </a:rPr>
                              <m:t>𝑛</m:t>
                            </m:r>
                          </m:e>
                          <m:sup>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𝑙𝑜𝑔</m:t>
                                </m:r>
                              </m:e>
                              <m:sub>
                                <m:r>
                                  <a:rPr lang="en-US" sz="2000" i="1">
                                    <a:latin typeface="Cambria Math" panose="02040503050406030204" pitchFamily="18" charset="0"/>
                                    <a:cs typeface="Times New Roman" panose="02020603050405020304" pitchFamily="18" charset="0"/>
                                  </a:rPr>
                                  <m:t>𝑏</m:t>
                                </m:r>
                              </m:sub>
                            </m:sSub>
                            <m:r>
                              <a:rPr lang="en-US" sz="2000" i="1">
                                <a:latin typeface="Cambria Math" panose="02040503050406030204" pitchFamily="18" charset="0"/>
                                <a:cs typeface="Times New Roman" panose="02020603050405020304" pitchFamily="18" charset="0"/>
                              </a:rPr>
                              <m:t>𝑎</m:t>
                            </m:r>
                          </m:sup>
                        </m:sSup>
                      </m:e>
                    </m:d>
                    <m:r>
                      <a:rPr lang="en-US" sz="2000" b="0" i="1" smtClean="0">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𝑂</m:t>
                    </m:r>
                    <m:d>
                      <m:dPr>
                        <m:ctrlPr>
                          <a:rPr lang="en-US" sz="2000" i="1">
                            <a:latin typeface="Cambria Math"/>
                            <a:cs typeface="Times New Roman" panose="02020603050405020304" pitchFamily="18" charset="0"/>
                          </a:rPr>
                        </m:ctrlPr>
                      </m:dPr>
                      <m:e>
                        <m:sSup>
                          <m:sSupPr>
                            <m:ctrlPr>
                              <a:rPr lang="en-US" sz="2000" i="1">
                                <a:latin typeface="Cambria Math"/>
                                <a:cs typeface="Times New Roman" panose="02020603050405020304" pitchFamily="18" charset="0"/>
                              </a:rPr>
                            </m:ctrlPr>
                          </m:sSupPr>
                          <m:e>
                            <m:r>
                              <a:rPr lang="en-US" sz="2000" i="1">
                                <a:latin typeface="Cambria Math" panose="02040503050406030204" pitchFamily="18" charset="0"/>
                                <a:cs typeface="Times New Roman" panose="02020603050405020304" pitchFamily="18" charset="0"/>
                              </a:rPr>
                              <m:t>𝑛</m:t>
                            </m:r>
                          </m:e>
                          <m:sup>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𝑙𝑜𝑔</m:t>
                                </m:r>
                              </m:e>
                              <m:sub>
                                <m:r>
                                  <a:rPr lang="en-US" sz="2000" b="0" i="1" smtClean="0">
                                    <a:latin typeface="Cambria Math" panose="02040503050406030204" pitchFamily="18" charset="0"/>
                                    <a:cs typeface="Times New Roman" panose="02020603050405020304" pitchFamily="18" charset="0"/>
                                  </a:rPr>
                                  <m:t>3</m:t>
                                </m:r>
                              </m:sub>
                            </m:sSub>
                            <m:r>
                              <a:rPr lang="en-US" sz="2000" b="0" i="1" smtClean="0">
                                <a:latin typeface="Cambria Math" panose="02040503050406030204" pitchFamily="18" charset="0"/>
                                <a:cs typeface="Times New Roman" panose="02020603050405020304" pitchFamily="18" charset="0"/>
                              </a:rPr>
                              <m:t>2</m:t>
                            </m:r>
                          </m:sup>
                        </m:sSup>
                      </m:e>
                    </m:d>
                  </m:oMath>
                </a14:m>
                <a:r>
                  <a:rPr lang="en-US" sz="2000"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болох юм. Харин </a:t>
                </a:r>
                <a:r>
                  <a:rPr lang="en-US" sz="2000" dirty="0">
                    <a:latin typeface="Times New Roman" panose="02020603050405020304" pitchFamily="18" charset="0"/>
                    <a:cs typeface="Times New Roman" panose="02020603050405020304" pitchFamily="18" charset="0"/>
                  </a:rPr>
                  <a:t>b </a:t>
                </a:r>
                <a:r>
                  <a:rPr lang="mn-MN" sz="2000" dirty="0">
                    <a:latin typeface="Times New Roman" panose="02020603050405020304" pitchFamily="18" charset="0"/>
                    <a:cs typeface="Times New Roman" panose="02020603050405020304" pitchFamily="18" charset="0"/>
                  </a:rPr>
                  <a:t>бодлогын хувьд  </a:t>
                </a:r>
                <a:r>
                  <a:rPr lang="en-US" sz="2000" dirty="0">
                    <a:latin typeface="Times New Roman" panose="02020603050405020304" pitchFamily="18" charset="0"/>
                    <a:cs typeface="Times New Roman" panose="02020603050405020304" pitchFamily="18" charset="0"/>
                  </a:rPr>
                  <a:t>a, b, d </a:t>
                </a:r>
                <a:r>
                  <a:rPr lang="mn-MN" sz="2000" dirty="0">
                    <a:latin typeface="Times New Roman" panose="02020603050405020304" pitchFamily="18" charset="0"/>
                    <a:cs typeface="Times New Roman" panose="02020603050405020304" pitchFamily="18" charset="0"/>
                  </a:rPr>
                  <a:t>харгалзан </a:t>
                </a:r>
                <a:r>
                  <a:rPr lang="en-US" sz="2000" dirty="0">
                    <a:latin typeface="Times New Roman" panose="02020603050405020304" pitchFamily="18" charset="0"/>
                    <a:cs typeface="Times New Roman" panose="02020603050405020304" pitchFamily="18" charset="0"/>
                  </a:rPr>
                  <a:t>5, 4, 2 </a:t>
                </a:r>
                <a:r>
                  <a:rPr lang="mn-MN" sz="2000" dirty="0">
                    <a:latin typeface="Times New Roman" panose="02020603050405020304" pitchFamily="18" charset="0"/>
                    <a:cs typeface="Times New Roman" panose="02020603050405020304" pitchFamily="18" charset="0"/>
                  </a:rPr>
                  <a:t>байна гэдгээс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𝑙𝑜𝑔</m:t>
                        </m:r>
                      </m:e>
                      <m:sub>
                        <m:r>
                          <a:rPr lang="en-US" sz="2000" i="1">
                            <a:latin typeface="Cambria Math" panose="02040503050406030204" pitchFamily="18" charset="0"/>
                            <a:cs typeface="Times New Roman" panose="02020603050405020304" pitchFamily="18" charset="0"/>
                          </a:rPr>
                          <m:t>𝑏</m:t>
                        </m:r>
                      </m:sub>
                    </m:sSub>
                    <m:r>
                      <a:rPr lang="en-US" sz="2000" i="1">
                        <a:latin typeface="Cambria Math" panose="02040503050406030204" pitchFamily="18" charset="0"/>
                        <a:cs typeface="Times New Roman" panose="02020603050405020304" pitchFamily="18" charset="0"/>
                      </a:rPr>
                      <m:t>𝑎</m:t>
                    </m:r>
                    <m:r>
                      <a:rPr lang="en-US" sz="2000" i="1">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𝑙𝑜𝑔</m:t>
                        </m:r>
                      </m:e>
                      <m:sub>
                        <m:r>
                          <a:rPr lang="en-US" sz="2000" b="0" i="1" smtClean="0">
                            <a:latin typeface="Cambria Math" panose="02040503050406030204" pitchFamily="18" charset="0"/>
                            <a:cs typeface="Times New Roman" panose="02020603050405020304" pitchFamily="18" charset="0"/>
                          </a:rPr>
                          <m:t>4</m:t>
                        </m:r>
                      </m:sub>
                    </m:sSub>
                    <m:r>
                      <a:rPr lang="en-US" sz="2000" b="0" i="1" smtClean="0">
                        <a:latin typeface="Cambria Math" panose="02040503050406030204" pitchFamily="18" charset="0"/>
                        <a:cs typeface="Times New Roman" panose="02020603050405020304" pitchFamily="18" charset="0"/>
                      </a:rPr>
                      <m:t>5</m:t>
                    </m:r>
                    <m:r>
                      <a:rPr lang="en-US" sz="2000">
                        <a:latin typeface="Cambria Math" panose="02040503050406030204" pitchFamily="18" charset="0"/>
                        <a:cs typeface="Times New Roman" panose="02020603050405020304" pitchFamily="18" charset="0"/>
                      </a:rPr>
                      <m:t>=</m:t>
                    </m:r>
                    <m:r>
                      <a:rPr lang="en-US" sz="2000" b="0" i="0" smtClean="0">
                        <a:latin typeface="Cambria Math" panose="02040503050406030204" pitchFamily="18" charset="0"/>
                        <a:cs typeface="Times New Roman" panose="02020603050405020304" pitchFamily="18" charset="0"/>
                      </a:rPr>
                      <m:t>1</m:t>
                    </m:r>
                    <m:r>
                      <a:rPr lang="en-US" sz="2000">
                        <a:latin typeface="Cambria Math" panose="02040503050406030204" pitchFamily="18" charset="0"/>
                        <a:cs typeface="Times New Roman" panose="02020603050405020304" pitchFamily="18" charset="0"/>
                      </a:rPr>
                      <m:t>.</m:t>
                    </m:r>
                    <m:r>
                      <a:rPr lang="en-US" sz="2000" b="0" i="0" smtClean="0">
                        <a:latin typeface="Cambria Math" panose="02040503050406030204" pitchFamily="18" charset="0"/>
                        <a:cs typeface="Times New Roman" panose="02020603050405020304" pitchFamily="18" charset="0"/>
                      </a:rPr>
                      <m:t>1</m:t>
                    </m:r>
                    <m:r>
                      <a:rPr lang="en-US" sz="2000">
                        <a:latin typeface="Cambria Math" panose="02040503050406030204" pitchFamily="18" charset="0"/>
                        <a:cs typeface="Times New Roman" panose="02020603050405020304" pitchFamily="18" charset="0"/>
                      </a:rPr>
                      <m:t>6</m:t>
                    </m:r>
                    <m:r>
                      <a:rPr lang="en-US" sz="2000" b="0" i="0" smtClean="0">
                        <a:latin typeface="Cambria Math" panose="02040503050406030204" pitchFamily="18" charset="0"/>
                        <a:cs typeface="Times New Roman" panose="02020603050405020304" pitchFamily="18" charset="0"/>
                      </a:rPr>
                      <m:t>&lt;</m:t>
                    </m:r>
                    <m:r>
                      <m:rPr>
                        <m:sty m:val="p"/>
                      </m:rPr>
                      <a:rPr lang="en-US" sz="2000">
                        <a:latin typeface="Cambria Math" panose="02040503050406030204" pitchFamily="18" charset="0"/>
                        <a:cs typeface="Times New Roman" panose="02020603050405020304" pitchFamily="18" charset="0"/>
                      </a:rPr>
                      <m:t>d</m:t>
                    </m:r>
                  </m:oMath>
                </a14:m>
                <a:r>
                  <a:rPr lang="en-US" sz="2000"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болно. Иймд </a:t>
                </a:r>
                <a14:m>
                  <m:oMath xmlns:m="http://schemas.openxmlformats.org/officeDocument/2006/math">
                    <m:r>
                      <a:rPr lang="en-US" sz="2000" i="1">
                        <a:latin typeface="Cambria Math" panose="02040503050406030204" pitchFamily="18" charset="0"/>
                        <a:cs typeface="Times New Roman" panose="02020603050405020304" pitchFamily="18" charset="0"/>
                      </a:rPr>
                      <m:t>𝑇</m:t>
                    </m:r>
                    <m:d>
                      <m:dPr>
                        <m:ctrlPr>
                          <a:rPr lang="en-US" sz="2000" i="1">
                            <a:latin typeface="Cambria Math"/>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𝑛</m:t>
                        </m:r>
                      </m:e>
                    </m:d>
                    <m:r>
                      <a:rPr lang="en-US" sz="2000" i="1">
                        <a:latin typeface="Cambria Math" panose="02040503050406030204" pitchFamily="18" charset="0"/>
                        <a:cs typeface="Times New Roman" panose="02020603050405020304" pitchFamily="18" charset="0"/>
                      </a:rPr>
                      <m:t>=</m:t>
                    </m:r>
                  </m:oMath>
                </a14:m>
                <a:r>
                  <a:rPr lang="mn-MN"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cs typeface="Times New Roman" panose="02020603050405020304" pitchFamily="18" charset="0"/>
                      </a:rPr>
                      <m:t>𝑂</m:t>
                    </m:r>
                    <m:d>
                      <m:dPr>
                        <m:ctrlPr>
                          <a:rPr lang="en-US" sz="2000" i="1">
                            <a:latin typeface="Cambria Math"/>
                            <a:cs typeface="Times New Roman" panose="02020603050405020304" pitchFamily="18" charset="0"/>
                          </a:rPr>
                        </m:ctrlPr>
                      </m:dPr>
                      <m:e>
                        <m:sSup>
                          <m:sSupPr>
                            <m:ctrlPr>
                              <a:rPr lang="en-US" sz="2000" i="1" smtClean="0">
                                <a:latin typeface="Cambria Math"/>
                                <a:cs typeface="Times New Roman" panose="02020603050405020304" pitchFamily="18" charset="0"/>
                              </a:rPr>
                            </m:ctrlPr>
                          </m:sSupPr>
                          <m:e>
                            <m:r>
                              <a:rPr lang="en-US" sz="2000" i="1">
                                <a:latin typeface="Cambria Math" panose="02040503050406030204" pitchFamily="18" charset="0"/>
                                <a:cs typeface="Times New Roman" panose="02020603050405020304" pitchFamily="18" charset="0"/>
                              </a:rPr>
                              <m:t>𝑛</m:t>
                            </m:r>
                          </m:e>
                          <m:sup>
                            <m:r>
                              <a:rPr lang="en-US" sz="2000" b="0" i="1" smtClean="0">
                                <a:latin typeface="Cambria Math" panose="02040503050406030204" pitchFamily="18" charset="0"/>
                                <a:cs typeface="Times New Roman" panose="02020603050405020304" pitchFamily="18" charset="0"/>
                              </a:rPr>
                              <m:t>𝑑</m:t>
                            </m:r>
                          </m:sup>
                        </m:sSup>
                      </m:e>
                    </m:d>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𝑂</m:t>
                    </m:r>
                    <m:d>
                      <m:dPr>
                        <m:ctrlPr>
                          <a:rPr lang="en-US" sz="2000" i="1">
                            <a:latin typeface="Cambria Math"/>
                            <a:cs typeface="Times New Roman" panose="02020603050405020304" pitchFamily="18" charset="0"/>
                          </a:rPr>
                        </m:ctrlPr>
                      </m:dPr>
                      <m:e>
                        <m:sSup>
                          <m:sSupPr>
                            <m:ctrlPr>
                              <a:rPr lang="en-US" sz="2000" i="1">
                                <a:latin typeface="Cambria Math"/>
                                <a:cs typeface="Times New Roman" panose="02020603050405020304" pitchFamily="18" charset="0"/>
                              </a:rPr>
                            </m:ctrlPr>
                          </m:sSupPr>
                          <m:e>
                            <m:r>
                              <a:rPr lang="en-US" sz="2000" i="1">
                                <a:latin typeface="Cambria Math" panose="02040503050406030204" pitchFamily="18" charset="0"/>
                                <a:cs typeface="Times New Roman" panose="02020603050405020304" pitchFamily="18" charset="0"/>
                              </a:rPr>
                              <m:t>𝑛</m:t>
                            </m:r>
                          </m:e>
                          <m:sup>
                            <m:r>
                              <a:rPr lang="en-US" sz="2000" b="0" i="1" smtClean="0">
                                <a:latin typeface="Cambria Math" panose="02040503050406030204" pitchFamily="18" charset="0"/>
                                <a:cs typeface="Times New Roman" panose="02020603050405020304" pitchFamily="18" charset="0"/>
                              </a:rPr>
                              <m:t>2</m:t>
                            </m:r>
                          </m:sup>
                        </m:sSup>
                      </m:e>
                    </m:d>
                  </m:oMath>
                </a14:m>
                <a:r>
                  <a:rPr lang="en-US" sz="2000"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болох юм.</a:t>
                </a:r>
              </a:p>
            </p:txBody>
          </p:sp>
        </mc:Choice>
        <mc:Fallback xmlns="">
          <p:sp>
            <p:nvSpPr>
              <p:cNvPr id="6" name="TextBox 5"/>
              <p:cNvSpPr txBox="1">
                <a:spLocks noRot="1" noChangeAspect="1" noMove="1" noResize="1" noEditPoints="1" noAdjustHandles="1" noChangeArrowheads="1" noChangeShapeType="1" noTextEdit="1"/>
              </p:cNvSpPr>
              <p:nvPr/>
            </p:nvSpPr>
            <p:spPr>
              <a:xfrm>
                <a:off x="1028700" y="2190682"/>
                <a:ext cx="18059400" cy="2305118"/>
              </a:xfrm>
              <a:prstGeom prst="rect">
                <a:avLst/>
              </a:prstGeom>
              <a:blipFill>
                <a:blip r:embed="rId5"/>
                <a:stretch>
                  <a:fillRect l="-371" t="-1319" r="-338" b="-2639"/>
                </a:stretch>
              </a:blipFill>
              <a:ln>
                <a:noFill/>
              </a:ln>
            </p:spPr>
            <p:txBody>
              <a:bodyPr/>
              <a:lstStyle/>
              <a:p>
                <a:r>
                  <a:rPr lang="en-US">
                    <a:noFill/>
                  </a:rPr>
                  <a:t> </a:t>
                </a:r>
              </a:p>
            </p:txBody>
          </p:sp>
        </mc:Fallback>
      </mc:AlternateContent>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059400" y="8610600"/>
            <a:ext cx="1295400" cy="1295400"/>
          </a:xfrm>
          <a:prstGeom prst="rect">
            <a:avLst/>
          </a:prstGeom>
        </p:spPr>
      </p:pic>
    </p:spTree>
    <p:extLst>
      <p:ext uri="{BB962C8B-B14F-4D97-AF65-F5344CB8AC3E}">
        <p14:creationId xmlns:p14="http://schemas.microsoft.com/office/powerpoint/2010/main" val="23346877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30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8700" y="990600"/>
            <a:ext cx="18059400" cy="1200329"/>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P04. </a:t>
            </a:r>
            <a:r>
              <a:rPr lang="mn-MN" sz="2400" dirty="0">
                <a:latin typeface="Times New Roman" panose="02020603050405020304" pitchFamily="18" charset="0"/>
                <a:cs typeface="Times New Roman" panose="02020603050405020304" pitchFamily="18" charset="0"/>
              </a:rPr>
              <a:t>Бүхэл тоон, хоорондоо ялгаатай, өсөхөөр эрэмбэлэгдсэн А хүснэгтийн сүүлийн к ширхэг тоог хүснэгтийн эхэнд байршуулав (</a:t>
            </a:r>
            <a:r>
              <a:rPr lang="en-US" sz="2400" dirty="0">
                <a:latin typeface="Times New Roman" panose="02020603050405020304" pitchFamily="18" charset="0"/>
                <a:cs typeface="Times New Roman" panose="02020603050405020304" pitchFamily="18" charset="0"/>
              </a:rPr>
              <a:t>k </a:t>
            </a:r>
            <a:r>
              <a:rPr lang="mn-MN" sz="2400" dirty="0">
                <a:latin typeface="Times New Roman" panose="02020603050405020304" pitchFamily="18" charset="0"/>
                <a:cs typeface="Times New Roman" panose="02020603050405020304" pitchFamily="18" charset="0"/>
              </a:rPr>
              <a:t>удаа тойрог шилжилт хийв). Хэд хэдэн удаа тойрог шилжилт хийгдсэн хүснэгт өгөгдсөн бол яг хэдэн удаа тойрог шилжилт хийгдсэнийг тодорхойлох алгоритм зохио. </a:t>
            </a:r>
            <a:r>
              <a:rPr lang="en-US" sz="2400" dirty="0">
                <a:latin typeface="Times New Roman" panose="02020603050405020304" pitchFamily="18" charset="0"/>
                <a:cs typeface="Times New Roman" panose="02020603050405020304" pitchFamily="18" charset="0"/>
              </a:rPr>
              <a:t>O(log(n))</a:t>
            </a:r>
            <a:r>
              <a:rPr lang="mn-MN" sz="2400" dirty="0">
                <a:latin typeface="Times New Roman" panose="02020603050405020304" pitchFamily="18" charset="0"/>
                <a:cs typeface="Times New Roman" panose="02020603050405020304" pitchFamily="18" charset="0"/>
              </a:rPr>
              <a:t>бодолтод бүтэн оноо өгнө.(4оноо)</a:t>
            </a:r>
            <a:endParaRPr lang="en-US"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028700" y="2133600"/>
            <a:ext cx="18059400" cy="2554545"/>
          </a:xfrm>
          <a:prstGeom prst="rect">
            <a:avLst/>
          </a:prstGeom>
          <a:noFill/>
        </p:spPr>
        <p:txBody>
          <a:bodyPr wrap="square" rtlCol="0">
            <a:spAutoFit/>
          </a:bodyPr>
          <a:lstStyle/>
          <a:p>
            <a:pPr algn="just"/>
            <a:r>
              <a:rPr lang="mn-MN" sz="2000" b="1" dirty="0">
                <a:latin typeface="Times New Roman" panose="02020603050405020304" pitchFamily="18" charset="0"/>
                <a:cs typeface="Times New Roman" panose="02020603050405020304" pitchFamily="18" charset="0"/>
              </a:rPr>
              <a:t>Бодолтын гол санаа:</a:t>
            </a:r>
            <a:r>
              <a:rPr lang="mn-MN" sz="2000" dirty="0">
                <a:latin typeface="Times New Roman" panose="02020603050405020304" pitchFamily="18" charset="0"/>
                <a:cs typeface="Times New Roman" panose="02020603050405020304" pitchFamily="18" charset="0"/>
              </a:rPr>
              <a:t>Уг бодлогын хувьд ашигласан анх эргүүлэлт хийгдээгүй хүснэгтийн бүх элемент нь хоорондоо ялгаатай мөн дээрээс эрэмбэлэгдсэн тул тухайн өгөгдсөн тойрог шилжилттэй хувьд хүснэгтийн хамгийн бага элементийг байрлалыг </a:t>
            </a:r>
            <a:r>
              <a:rPr lang="en-US" sz="2000" dirty="0">
                <a:latin typeface="Times New Roman" panose="02020603050405020304" pitchFamily="18" charset="0"/>
                <a:cs typeface="Times New Roman" panose="02020603050405020304" pitchFamily="18" charset="0"/>
              </a:rPr>
              <a:t>O(log(n)) </a:t>
            </a:r>
            <a:r>
              <a:rPr lang="mn-MN" sz="2000" dirty="0">
                <a:latin typeface="Times New Roman" panose="02020603050405020304" pitchFamily="18" charset="0"/>
                <a:cs typeface="Times New Roman" panose="02020603050405020304" pitchFamily="18" charset="0"/>
              </a:rPr>
              <a:t>хугацаанд олдог алгоритм бичээд үүнийгээ ашиглахан түүнээс урагш хэдэн элемент байгааг олоход хангалттай юм. Хамгийн багыг олохдоо мөн өмнөх бодлогуудын адил хуваан эзлэх зарчимаар</a:t>
            </a:r>
            <a:r>
              <a:rPr lang="en-US" sz="2000" dirty="0">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r>
              <a:rPr lang="mn-MN" sz="2000" dirty="0">
                <a:latin typeface="Times New Roman" panose="02020603050405020304" pitchFamily="18" charset="0"/>
                <a:cs typeface="Times New Roman" panose="02020603050405020304" pitchFamily="18" charset="0"/>
              </a:rPr>
              <a:t>бодлогоо дэд бодлогуудад хувааж олсон болно. Бодлогоо 2 дэд бодлогод хувааж авч үзсэн бөгөөд мөн дунд байрлах элементийн утга хамгийн төгсгөлийн элементийн утгаас бага бол зүүн тулд эсрэг тохиолдолд баруун тулд байна гэж үзэн рекурсив ашигласан. Харин яг хамгийн бага элементийг</a:t>
            </a:r>
            <a:r>
              <a:rPr lang="en-US" sz="2000" dirty="0">
                <a:latin typeface="Times New Roman" panose="02020603050405020304" pitchFamily="18" charset="0"/>
                <a:cs typeface="Times New Roman" panose="02020603050405020304" pitchFamily="18" charset="0"/>
              </a:rPr>
              <a:t>(</a:t>
            </a:r>
            <a:r>
              <a:rPr lang="mn-MN" sz="2000" dirty="0">
                <a:latin typeface="Times New Roman" panose="02020603050405020304" pitchFamily="18" charset="0"/>
                <a:cs typeface="Times New Roman" panose="02020603050405020304" pitchFamily="18" charset="0"/>
              </a:rPr>
              <a:t>ХБЭ</a:t>
            </a:r>
            <a:r>
              <a:rPr lang="en-US" sz="2000" dirty="0">
                <a:latin typeface="Times New Roman" panose="02020603050405020304" pitchFamily="18" charset="0"/>
                <a:cs typeface="Times New Roman" panose="02020603050405020304" pitchFamily="18" charset="0"/>
              </a:rPr>
              <a:t>)</a:t>
            </a:r>
            <a:r>
              <a:rPr lang="mn-MN" sz="2000" dirty="0">
                <a:latin typeface="Times New Roman" panose="02020603050405020304" pitchFamily="18" charset="0"/>
                <a:cs typeface="Times New Roman" panose="02020603050405020304" pitchFamily="18" charset="0"/>
              </a:rPr>
              <a:t> индексийг олохдоо </a:t>
            </a:r>
            <a:r>
              <a:rPr lang="en-US" sz="2000" dirty="0">
                <a:latin typeface="Times New Roman" panose="02020603050405020304" pitchFamily="18" charset="0"/>
                <a:cs typeface="Times New Roman" panose="02020603050405020304" pitchFamily="18" charset="0"/>
              </a:rPr>
              <a:t>mid </a:t>
            </a:r>
            <a:r>
              <a:rPr lang="mn-MN" sz="2000" dirty="0">
                <a:latin typeface="Times New Roman" panose="02020603050405020304" pitchFamily="18" charset="0"/>
                <a:cs typeface="Times New Roman" panose="02020603050405020304" pitchFamily="18" charset="0"/>
              </a:rPr>
              <a:t>нь </a:t>
            </a:r>
            <a:r>
              <a:rPr lang="en-US" sz="2000" dirty="0">
                <a:latin typeface="Times New Roman" panose="02020603050405020304" pitchFamily="18" charset="0"/>
                <a:cs typeface="Times New Roman" panose="02020603050405020304" pitchFamily="18" charset="0"/>
              </a:rPr>
              <a:t>right</a:t>
            </a:r>
            <a:r>
              <a:rPr lang="mn-MN" sz="2000" dirty="0">
                <a:latin typeface="Times New Roman" panose="02020603050405020304" pitchFamily="18" charset="0"/>
                <a:cs typeface="Times New Roman" panose="02020603050405020304" pitchFamily="18" charset="0"/>
              </a:rPr>
              <a:t>-аас</a:t>
            </a:r>
            <a:r>
              <a:rPr lang="en-US" sz="2000"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бага ба дараагийн элементийнхээ утгаас утга нь их байвал түүний дараагийн байрлалд ХАЭ байх тул </a:t>
            </a:r>
            <a:r>
              <a:rPr lang="en-US" sz="2000" dirty="0">
                <a:latin typeface="Times New Roman" panose="02020603050405020304" pitchFamily="18" charset="0"/>
                <a:cs typeface="Times New Roman" panose="02020603050405020304" pitchFamily="18" charset="0"/>
              </a:rPr>
              <a:t>mid + 1,</a:t>
            </a:r>
            <a:r>
              <a:rPr lang="mn-MN" sz="2000" dirty="0">
                <a:latin typeface="Times New Roman" panose="02020603050405020304" pitchFamily="18" charset="0"/>
                <a:cs typeface="Times New Roman" panose="02020603050405020304" pitchFamily="18" charset="0"/>
              </a:rPr>
              <a:t> эсвэл</a:t>
            </a:r>
            <a:r>
              <a:rPr lang="en-US" sz="2000" dirty="0">
                <a:latin typeface="Times New Roman" panose="02020603050405020304" pitchFamily="18" charset="0"/>
                <a:cs typeface="Times New Roman" panose="02020603050405020304" pitchFamily="18" charset="0"/>
              </a:rPr>
              <a:t> mid </a:t>
            </a:r>
            <a:r>
              <a:rPr lang="mn-MN" sz="2000" dirty="0">
                <a:latin typeface="Times New Roman" panose="02020603050405020304" pitchFamily="18" charset="0"/>
                <a:cs typeface="Times New Roman" panose="02020603050405020304" pitchFamily="18" charset="0"/>
              </a:rPr>
              <a:t>нь </a:t>
            </a:r>
            <a:r>
              <a:rPr lang="en-US" sz="2000" dirty="0">
                <a:latin typeface="Times New Roman" panose="02020603050405020304" pitchFamily="18" charset="0"/>
                <a:cs typeface="Times New Roman" panose="02020603050405020304" pitchFamily="18" charset="0"/>
              </a:rPr>
              <a:t>left</a:t>
            </a:r>
            <a:r>
              <a:rPr lang="mn-MN" sz="2000" dirty="0">
                <a:latin typeface="Times New Roman" panose="02020603050405020304" pitchFamily="18" charset="0"/>
                <a:cs typeface="Times New Roman" panose="02020603050405020304" pitchFamily="18" charset="0"/>
              </a:rPr>
              <a:t>-ээс</a:t>
            </a:r>
            <a:r>
              <a:rPr lang="en-US" sz="2000"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их ба өмнөх элементийнхээ утгаас утга нь их</a:t>
            </a:r>
            <a:r>
              <a:rPr lang="en-US" sz="2000"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байвал өөрөө ХБЭ байна гэж үзсэн. Хугацаа хувьд нэгтэх үйлдэл хийгдээгүй, мөн дэд бодлогын тоо 1, бодлого хуваалтын тоо 2 тул </a:t>
            </a:r>
            <a:r>
              <a:rPr lang="en-US" sz="2000" dirty="0">
                <a:latin typeface="Times New Roman" panose="02020603050405020304" pitchFamily="18" charset="0"/>
                <a:cs typeface="Times New Roman" panose="02020603050405020304" pitchFamily="18" charset="0"/>
              </a:rPr>
              <a:t>T(n) = 1*T(n/2) = T(n/2) = O(log(n))</a:t>
            </a:r>
          </a:p>
        </p:txBody>
      </p:sp>
      <p:sp>
        <p:nvSpPr>
          <p:cNvPr id="4" name="TextBox 3">
            <a:extLst>
              <a:ext uri="{FF2B5EF4-FFF2-40B4-BE49-F238E27FC236}">
                <a16:creationId xmlns:a16="http://schemas.microsoft.com/office/drawing/2014/main" xmlns="" id="{B4E5FBEA-7A4E-4AC5-8C7F-600D0A73FD60}"/>
              </a:ext>
            </a:extLst>
          </p:cNvPr>
          <p:cNvSpPr txBox="1"/>
          <p:nvPr/>
        </p:nvSpPr>
        <p:spPr>
          <a:xfrm>
            <a:off x="1028700" y="4572000"/>
            <a:ext cx="18059400" cy="6247864"/>
          </a:xfrm>
          <a:prstGeom prst="rect">
            <a:avLst/>
          </a:prstGeom>
          <a:noFill/>
        </p:spPr>
        <p:txBody>
          <a:bodyPr wrap="square" rtlCol="0">
            <a:spAutoFit/>
          </a:bodyPr>
          <a:lstStyle/>
          <a:p>
            <a:pPr algn="just"/>
            <a:r>
              <a:rPr lang="mn-MN" sz="2000" b="1" dirty="0">
                <a:latin typeface="Times New Roman" panose="02020603050405020304" pitchFamily="18" charset="0"/>
                <a:cs typeface="Times New Roman" panose="02020603050405020304" pitchFamily="18" charset="0"/>
              </a:rPr>
              <a:t>Хуурмаг код: </a:t>
            </a:r>
          </a:p>
          <a:p>
            <a:pPr algn="just"/>
            <a:r>
              <a:rPr lang="en-US" sz="2000" dirty="0">
                <a:highlight>
                  <a:srgbClr val="00FFFF"/>
                </a:highlight>
                <a:latin typeface="Times New Roman" panose="02020603050405020304" pitchFamily="18" charset="0"/>
                <a:cs typeface="Times New Roman" panose="02020603050405020304" pitchFamily="18" charset="0"/>
              </a:rPr>
              <a:t>countRotate</a:t>
            </a:r>
            <a:r>
              <a:rPr lang="en-US" sz="2000" dirty="0">
                <a:latin typeface="Times New Roman" panose="02020603050405020304" pitchFamily="18" charset="0"/>
                <a:cs typeface="Times New Roman" panose="02020603050405020304" pitchFamily="18" charset="0"/>
              </a:rPr>
              <a:t>(A){</a:t>
            </a:r>
          </a:p>
          <a:p>
            <a:pPr algn="just"/>
            <a:r>
              <a:rPr lang="en-US" sz="2000" dirty="0">
                <a:latin typeface="Times New Roman" panose="02020603050405020304" pitchFamily="18" charset="0"/>
                <a:cs typeface="Times New Roman" panose="02020603050405020304" pitchFamily="18" charset="0"/>
              </a:rPr>
              <a:t>	n = length of A;</a:t>
            </a:r>
          </a:p>
          <a:p>
            <a:pPr algn="just"/>
            <a:r>
              <a:rPr lang="en-US" sz="2000" dirty="0">
                <a:latin typeface="Times New Roman" panose="02020603050405020304" pitchFamily="18" charset="0"/>
                <a:cs typeface="Times New Roman" panose="02020603050405020304" pitchFamily="18" charset="0"/>
              </a:rPr>
              <a:t>	idxMin = </a:t>
            </a:r>
            <a:r>
              <a:rPr lang="en-US" sz="2000" dirty="0">
                <a:highlight>
                  <a:srgbClr val="FFFF00"/>
                </a:highlight>
                <a:latin typeface="Times New Roman" panose="02020603050405020304" pitchFamily="18" charset="0"/>
                <a:cs typeface="Times New Roman" panose="02020603050405020304" pitchFamily="18" charset="0"/>
              </a:rPr>
              <a:t>findMinValIndex</a:t>
            </a:r>
            <a:r>
              <a:rPr lang="en-US" sz="2000" dirty="0">
                <a:latin typeface="Times New Roman" panose="02020603050405020304" pitchFamily="18" charset="0"/>
                <a:cs typeface="Times New Roman" panose="02020603050405020304" pitchFamily="18" charset="0"/>
              </a:rPr>
              <a:t>(A, 1, n); //log(n), 1 = </a:t>
            </a:r>
            <a:r>
              <a:rPr lang="mn-MN" sz="2000" dirty="0">
                <a:latin typeface="Times New Roman" panose="02020603050405020304" pitchFamily="18" charset="0"/>
                <a:cs typeface="Times New Roman" panose="02020603050405020304" pitchFamily="18" charset="0"/>
              </a:rPr>
              <a:t>нэгийн тоо</a:t>
            </a:r>
          </a:p>
          <a:p>
            <a:pPr algn="just"/>
            <a:r>
              <a:rPr lang="mn-M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cnt = idxMin - 1;</a:t>
            </a:r>
          </a:p>
          <a:p>
            <a:pPr algn="just"/>
            <a:r>
              <a:rPr lang="en-US" sz="2000" dirty="0">
                <a:latin typeface="Times New Roman" panose="02020603050405020304" pitchFamily="18" charset="0"/>
                <a:cs typeface="Times New Roman" panose="02020603050405020304" pitchFamily="18" charset="0"/>
              </a:rPr>
              <a:t>	return cnt;</a:t>
            </a:r>
          </a:p>
          <a:p>
            <a:pPr algn="just"/>
            <a:r>
              <a:rPr lang="en-US" sz="2000" dirty="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highlight>
                  <a:srgbClr val="FFFF00"/>
                </a:highlight>
                <a:latin typeface="Times New Roman" panose="02020603050405020304" pitchFamily="18" charset="0"/>
                <a:cs typeface="Times New Roman" panose="02020603050405020304" pitchFamily="18" charset="0"/>
              </a:rPr>
              <a:t>findMinValIndex</a:t>
            </a:r>
            <a:r>
              <a:rPr lang="en-US" sz="2000" dirty="0">
                <a:latin typeface="Times New Roman" panose="02020603050405020304" pitchFamily="18" charset="0"/>
                <a:cs typeface="Times New Roman" panose="02020603050405020304" pitchFamily="18" charset="0"/>
              </a:rPr>
              <a:t>(A, left, right){</a:t>
            </a:r>
          </a:p>
          <a:p>
            <a:pPr algn="just"/>
            <a:r>
              <a:rPr lang="en-US" sz="2000" dirty="0">
                <a:latin typeface="Times New Roman" panose="02020603050405020304" pitchFamily="18" charset="0"/>
                <a:cs typeface="Times New Roman" panose="02020603050405020304" pitchFamily="18" charset="0"/>
              </a:rPr>
              <a:t>    	if right &lt; left || right == left return 1;</a:t>
            </a:r>
          </a:p>
          <a:p>
            <a:pPr algn="just"/>
            <a:r>
              <a:rPr lang="en-US" sz="2000" dirty="0">
                <a:latin typeface="Times New Roman" panose="02020603050405020304" pitchFamily="18" charset="0"/>
                <a:cs typeface="Times New Roman" panose="02020603050405020304" pitchFamily="18" charset="0"/>
              </a:rPr>
              <a:t>    	mid = (left + right)/2;</a:t>
            </a:r>
          </a:p>
          <a:p>
            <a:pPr algn="just"/>
            <a:r>
              <a:rPr lang="en-US" sz="2000" dirty="0">
                <a:latin typeface="Times New Roman" panose="02020603050405020304" pitchFamily="18" charset="0"/>
                <a:cs typeface="Times New Roman" panose="02020603050405020304" pitchFamily="18" charset="0"/>
              </a:rPr>
              <a:t>    	if mid &lt; right &amp;&amp; A[mid + 1] &lt; A[mid]</a:t>
            </a:r>
          </a:p>
          <a:p>
            <a:pPr algn="just"/>
            <a:r>
              <a:rPr lang="en-US" sz="2000" dirty="0">
                <a:latin typeface="Times New Roman" panose="02020603050405020304" pitchFamily="18" charset="0"/>
                <a:cs typeface="Times New Roman" panose="02020603050405020304" pitchFamily="18" charset="0"/>
              </a:rPr>
              <a:t>       		return mid + 1; 	</a:t>
            </a:r>
          </a:p>
          <a:p>
            <a:pPr algn="just"/>
            <a:r>
              <a:rPr lang="en-US" sz="2000" dirty="0">
                <a:latin typeface="Times New Roman" panose="02020603050405020304" pitchFamily="18" charset="0"/>
                <a:cs typeface="Times New Roman" panose="02020603050405020304" pitchFamily="18" charset="0"/>
              </a:rPr>
              <a:t>	if mid &gt; left &amp;&amp; A[mid] &lt; A[mid - 1]</a:t>
            </a:r>
          </a:p>
          <a:p>
            <a:pPr algn="just"/>
            <a:r>
              <a:rPr lang="en-US" sz="2000" dirty="0">
                <a:latin typeface="Times New Roman" panose="02020603050405020304" pitchFamily="18" charset="0"/>
                <a:cs typeface="Times New Roman" panose="02020603050405020304" pitchFamily="18" charset="0"/>
              </a:rPr>
              <a:t>       		return mid;</a:t>
            </a:r>
          </a:p>
          <a:p>
            <a:pPr algn="just"/>
            <a:r>
              <a:rPr lang="en-US" sz="2000" dirty="0">
                <a:latin typeface="Times New Roman" panose="02020603050405020304" pitchFamily="18" charset="0"/>
                <a:cs typeface="Times New Roman" panose="02020603050405020304" pitchFamily="18" charset="0"/>
              </a:rPr>
              <a:t>    	if A[right] &gt; A[mid]</a:t>
            </a:r>
          </a:p>
          <a:p>
            <a:pPr algn="just"/>
            <a:r>
              <a:rPr lang="en-US" sz="2000" dirty="0">
                <a:latin typeface="Times New Roman" panose="02020603050405020304" pitchFamily="18" charset="0"/>
                <a:cs typeface="Times New Roman" panose="02020603050405020304" pitchFamily="18" charset="0"/>
              </a:rPr>
              <a:t>       		return </a:t>
            </a:r>
            <a:r>
              <a:rPr lang="en-US" sz="2000" dirty="0">
                <a:highlight>
                  <a:srgbClr val="FFFF00"/>
                </a:highlight>
                <a:latin typeface="Times New Roman" panose="02020603050405020304" pitchFamily="18" charset="0"/>
                <a:cs typeface="Times New Roman" panose="02020603050405020304" pitchFamily="18" charset="0"/>
              </a:rPr>
              <a:t>findMinValIndex</a:t>
            </a:r>
            <a:r>
              <a:rPr lang="en-US" sz="2000" dirty="0">
                <a:latin typeface="Times New Roman" panose="02020603050405020304" pitchFamily="18" charset="0"/>
                <a:cs typeface="Times New Roman" panose="02020603050405020304" pitchFamily="18" charset="0"/>
              </a:rPr>
              <a:t>(A, left, mid - 1);</a:t>
            </a:r>
          </a:p>
          <a:p>
            <a:pPr algn="just"/>
            <a:r>
              <a:rPr lang="en-US" sz="2000" dirty="0">
                <a:latin typeface="Times New Roman" panose="02020603050405020304" pitchFamily="18" charset="0"/>
                <a:cs typeface="Times New Roman" panose="02020603050405020304" pitchFamily="18" charset="0"/>
              </a:rPr>
              <a:t>    	return </a:t>
            </a:r>
            <a:r>
              <a:rPr lang="en-US" sz="2000" dirty="0">
                <a:highlight>
                  <a:srgbClr val="FFFF00"/>
                </a:highlight>
                <a:latin typeface="Times New Roman" panose="02020603050405020304" pitchFamily="18" charset="0"/>
                <a:cs typeface="Times New Roman" panose="02020603050405020304" pitchFamily="18" charset="0"/>
              </a:rPr>
              <a:t>findMinValIndex</a:t>
            </a:r>
            <a:r>
              <a:rPr lang="en-US" sz="2000" dirty="0">
                <a:latin typeface="Times New Roman" panose="02020603050405020304" pitchFamily="18" charset="0"/>
                <a:cs typeface="Times New Roman" panose="02020603050405020304" pitchFamily="18" charset="0"/>
              </a:rPr>
              <a:t>(A, mid + 1, right);</a:t>
            </a:r>
          </a:p>
          <a:p>
            <a:pPr algn="just"/>
            <a:r>
              <a:rPr lang="en-US" sz="2000" dirty="0">
                <a:latin typeface="Times New Roman" panose="02020603050405020304" pitchFamily="18" charset="0"/>
                <a:cs typeface="Times New Roman" panose="02020603050405020304" pitchFamily="18" charset="0"/>
              </a:rPr>
              <a:t>}</a:t>
            </a:r>
          </a:p>
          <a:p>
            <a:pPr algn="just"/>
            <a:r>
              <a:rPr lang="en-US" sz="2000" b="1" dirty="0">
                <a:highlight>
                  <a:srgbClr val="00FF00"/>
                </a:highlight>
                <a:latin typeface="Times New Roman" panose="02020603050405020304" pitchFamily="18" charset="0"/>
                <a:cs typeface="Times New Roman" panose="02020603050405020304" pitchFamily="18" charset="0"/>
              </a:rPr>
              <a:t>Time: </a:t>
            </a:r>
            <a:r>
              <a:rPr lang="en-US" sz="2000" dirty="0">
                <a:highlight>
                  <a:srgbClr val="00FF00"/>
                </a:highlight>
                <a:latin typeface="Times New Roman" panose="02020603050405020304" pitchFamily="18" charset="0"/>
                <a:cs typeface="Times New Roman" panose="02020603050405020304" pitchFamily="18" charset="0"/>
              </a:rPr>
              <a:t>O(log(n))</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983200" y="8763000"/>
            <a:ext cx="1295400" cy="1295400"/>
          </a:xfrm>
          <a:prstGeom prst="rect">
            <a:avLst/>
          </a:prstGeom>
        </p:spPr>
      </p:pic>
    </p:spTree>
    <p:extLst>
      <p:ext uri="{BB962C8B-B14F-4D97-AF65-F5344CB8AC3E}">
        <p14:creationId xmlns:p14="http://schemas.microsoft.com/office/powerpoint/2010/main" val="2976102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24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8700" y="990600"/>
            <a:ext cx="18059400" cy="830997"/>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P05. </a:t>
            </a:r>
            <a:r>
              <a:rPr lang="mn-MN" sz="2400" dirty="0">
                <a:latin typeface="Times New Roman" panose="02020603050405020304" pitchFamily="18" charset="0"/>
                <a:cs typeface="Times New Roman" panose="02020603050405020304" pitchFamily="18" charset="0"/>
              </a:rPr>
              <a:t>Доорх 2 граф дээр гүний нэвтрэлт хийнэ үү. Өөрийн нэрийг англиар бичээд доорх графт байх хамгийн эхний үсгээс эхлүүлэн гүний нэвтрэлт хийе. Ирмэг бүр </a:t>
            </a:r>
            <a:r>
              <a:rPr lang="en-US" sz="2400" dirty="0">
                <a:latin typeface="Times New Roman" panose="02020603050405020304" pitchFamily="18" charset="0"/>
                <a:cs typeface="Times New Roman" panose="02020603050405020304" pitchFamily="18" charset="0"/>
              </a:rPr>
              <a:t>tree </a:t>
            </a:r>
            <a:r>
              <a:rPr lang="mn-MN" sz="2400" dirty="0">
                <a:latin typeface="Times New Roman" panose="02020603050405020304" pitchFamily="18" charset="0"/>
                <a:cs typeface="Times New Roman" panose="02020603050405020304" pitchFamily="18" charset="0"/>
              </a:rPr>
              <a:t>эсвэл </a:t>
            </a:r>
            <a:r>
              <a:rPr lang="en-US" sz="2400" dirty="0">
                <a:latin typeface="Times New Roman" panose="02020603050405020304" pitchFamily="18" charset="0"/>
                <a:cs typeface="Times New Roman" panose="02020603050405020304" pitchFamily="18" charset="0"/>
              </a:rPr>
              <a:t>non-tree</a:t>
            </a:r>
            <a:r>
              <a:rPr lang="mn-MN" sz="2400" dirty="0">
                <a:latin typeface="Times New Roman" panose="02020603050405020304" pitchFamily="18" charset="0"/>
                <a:cs typeface="Times New Roman" panose="02020603050405020304" pitchFamily="18" charset="0"/>
              </a:rPr>
              <a:t> ирмэгээр дүрслэгдэнэ.Жишээ нь: </a:t>
            </a:r>
            <a:r>
              <a:rPr lang="en-US" sz="2400" dirty="0">
                <a:latin typeface="Times New Roman" panose="02020603050405020304" pitchFamily="18" charset="0"/>
                <a:cs typeface="Times New Roman" panose="02020603050405020304" pitchFamily="18" charset="0"/>
              </a:rPr>
              <a:t>Purev =&gt; E </a:t>
            </a:r>
            <a:r>
              <a:rPr lang="mn-MN" sz="2400" dirty="0">
                <a:latin typeface="Times New Roman" panose="02020603050405020304" pitchFamily="18" charset="0"/>
                <a:cs typeface="Times New Roman" panose="02020603050405020304" pitchFamily="18" charset="0"/>
              </a:rPr>
              <a:t>үсгээс</a:t>
            </a:r>
            <a:r>
              <a:rPr lang="en-US"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эхлэнэ. (4оноо)</a:t>
            </a:r>
            <a:endParaRPr lang="en-US"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028700" y="1809690"/>
            <a:ext cx="18059400" cy="707886"/>
          </a:xfrm>
          <a:prstGeom prst="rect">
            <a:avLst/>
          </a:prstGeom>
          <a:noFill/>
        </p:spPr>
        <p:txBody>
          <a:bodyPr wrap="square" rtlCol="0">
            <a:spAutoFit/>
          </a:bodyPr>
          <a:lstStyle/>
          <a:p>
            <a:pPr algn="just"/>
            <a:r>
              <a:rPr lang="mn-MN" sz="2000" b="1" dirty="0">
                <a:latin typeface="Times New Roman" panose="02020603050405020304" pitchFamily="18" charset="0"/>
                <a:cs typeface="Times New Roman" panose="02020603050405020304" pitchFamily="18" charset="0"/>
              </a:rPr>
              <a:t>Бодолтын гол санаа: </a:t>
            </a:r>
            <a:r>
              <a:rPr lang="mn-MN" sz="2000" dirty="0">
                <a:latin typeface="Times New Roman" panose="02020603050405020304" pitchFamily="18" charset="0"/>
                <a:cs typeface="Times New Roman" panose="02020603050405020304" pitchFamily="18" charset="0"/>
              </a:rPr>
              <a:t>Гүний нэвтрэлт буюу </a:t>
            </a:r>
            <a:r>
              <a:rPr lang="en-US" sz="2000" dirty="0">
                <a:latin typeface="Times New Roman" panose="02020603050405020304" pitchFamily="18" charset="0"/>
                <a:cs typeface="Times New Roman" panose="02020603050405020304" pitchFamily="18" charset="0"/>
              </a:rPr>
              <a:t>DFS </a:t>
            </a:r>
            <a:r>
              <a:rPr lang="mn-MN" sz="2000" dirty="0">
                <a:latin typeface="Times New Roman" panose="02020603050405020304" pitchFamily="18" charset="0"/>
                <a:cs typeface="Times New Roman" panose="02020603050405020304" pitchFamily="18" charset="0"/>
              </a:rPr>
              <a:t>нь өөр хамгийн ойр байх оройг сонгон очиж, түүн дээр очсон эсэхээ тэмдэглэдэг. Дараах зурагт цэнхэр ирмэгүүд нь </a:t>
            </a:r>
            <a:r>
              <a:rPr lang="en-US" sz="2000" dirty="0">
                <a:latin typeface="Times New Roman" panose="02020603050405020304" pitchFamily="18" charset="0"/>
                <a:cs typeface="Times New Roman" panose="02020603050405020304" pitchFamily="18" charset="0"/>
              </a:rPr>
              <a:t>DFS </a:t>
            </a:r>
            <a:r>
              <a:rPr lang="mn-MN" sz="2000" dirty="0">
                <a:latin typeface="Times New Roman" panose="02020603050405020304" pitchFamily="18" charset="0"/>
                <a:cs typeface="Times New Roman" panose="02020603050405020304" pitchFamily="18" charset="0"/>
              </a:rPr>
              <a:t>модыг илэрхийлэх </a:t>
            </a:r>
            <a:r>
              <a:rPr lang="en-US" sz="2000" dirty="0">
                <a:latin typeface="Times New Roman" panose="02020603050405020304" pitchFamily="18" charset="0"/>
                <a:cs typeface="Times New Roman" panose="02020603050405020304" pitchFamily="18" charset="0"/>
              </a:rPr>
              <a:t>tree edge, </a:t>
            </a:r>
            <a:r>
              <a:rPr lang="mn-MN" sz="2000" dirty="0">
                <a:latin typeface="Times New Roman" panose="02020603050405020304" pitchFamily="18" charset="0"/>
                <a:cs typeface="Times New Roman" panose="02020603050405020304" pitchFamily="18" charset="0"/>
              </a:rPr>
              <a:t>харин ирмэгүүд нь модны бус </a:t>
            </a:r>
            <a:r>
              <a:rPr lang="en-US" sz="2000" dirty="0">
                <a:latin typeface="Times New Roman" panose="02020603050405020304" pitchFamily="18" charset="0"/>
                <a:cs typeface="Times New Roman" panose="02020603050405020304" pitchFamily="18" charset="0"/>
              </a:rPr>
              <a:t>non-tree edge </a:t>
            </a:r>
            <a:r>
              <a:rPr lang="mn-MN" sz="2000" dirty="0">
                <a:latin typeface="Times New Roman" panose="02020603050405020304" pitchFamily="18" charset="0"/>
                <a:cs typeface="Times New Roman" panose="02020603050405020304" pitchFamily="18" charset="0"/>
              </a:rPr>
              <a:t>юм. </a:t>
            </a:r>
            <a:r>
              <a:rPr lang="en-US" sz="2000" dirty="0">
                <a:latin typeface="Times New Roman" panose="02020603050405020304" pitchFamily="18" charset="0"/>
                <a:cs typeface="Times New Roman" panose="02020603050405020304" pitchFamily="18" charset="0"/>
              </a:rPr>
              <a:t>Bagabandi =&gt; B</a:t>
            </a:r>
            <a:r>
              <a:rPr lang="mn-MN" sz="2000" dirty="0">
                <a:latin typeface="Times New Roman" panose="02020603050405020304" pitchFamily="18" charset="0"/>
                <a:cs typeface="Times New Roman" panose="02020603050405020304" pitchFamily="18" charset="0"/>
              </a:rPr>
              <a:t> ​үсгээс эхлэв.</a:t>
            </a: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0AF29B80-6171-4A42-87B5-C2F481F4D6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5968544" y="-615533"/>
            <a:ext cx="8179713" cy="14592379"/>
          </a:xfrm>
          <a:prstGeom prst="rect">
            <a:avLst/>
          </a:prstGeom>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754600" y="8763000"/>
            <a:ext cx="1600200" cy="1600200"/>
          </a:xfrm>
          <a:prstGeom prst="rect">
            <a:avLst/>
          </a:prstGeom>
        </p:spPr>
      </p:pic>
    </p:spTree>
    <p:extLst>
      <p:ext uri="{BB962C8B-B14F-4D97-AF65-F5344CB8AC3E}">
        <p14:creationId xmlns:p14="http://schemas.microsoft.com/office/powerpoint/2010/main" val="36560059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16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8700" y="990600"/>
            <a:ext cx="18059400" cy="830997"/>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P06. </a:t>
            </a:r>
            <a:r>
              <a:rPr lang="mn-MN" sz="2400" dirty="0">
                <a:latin typeface="Times New Roman" panose="02020603050405020304" pitchFamily="18" charset="0"/>
                <a:cs typeface="Times New Roman" panose="02020603050405020304" pitchFamily="18" charset="0"/>
              </a:rPr>
              <a:t>Чиглэлгүй граф </a:t>
            </a:r>
            <a:r>
              <a:rPr lang="en-US" sz="2400" dirty="0">
                <a:latin typeface="Times New Roman" panose="02020603050405020304" pitchFamily="18" charset="0"/>
                <a:cs typeface="Times New Roman" panose="02020603050405020304" pitchFamily="18" charset="0"/>
              </a:rPr>
              <a:t>G(V, E), </a:t>
            </a:r>
            <a:r>
              <a:rPr lang="mn-MN" sz="2400" dirty="0">
                <a:latin typeface="Times New Roman" panose="02020603050405020304" pitchFamily="18" charset="0"/>
                <a:cs typeface="Times New Roman" panose="02020603050405020304" pitchFamily="18" charset="0"/>
              </a:rPr>
              <a:t>ирмэг е өгөгдөв. Уг графт</a:t>
            </a:r>
            <a:r>
              <a:rPr lang="en-US"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е-г агуулсан цикл</a:t>
            </a:r>
            <a:r>
              <a:rPr lang="en-US"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байгаа эсэхийг тодорхойлох алгоритм зохио, ажиллах хугацааны анализ хийнэ үү. </a:t>
            </a:r>
            <a:r>
              <a:rPr lang="en-US" sz="2400" dirty="0">
                <a:latin typeface="Times New Roman" panose="02020603050405020304" pitchFamily="18" charset="0"/>
                <a:cs typeface="Times New Roman" panose="02020603050405020304" pitchFamily="18" charset="0"/>
              </a:rPr>
              <a:t>O(E + V) </a:t>
            </a:r>
            <a:r>
              <a:rPr lang="mn-MN" sz="2400" dirty="0">
                <a:latin typeface="Times New Roman" panose="02020603050405020304" pitchFamily="18" charset="0"/>
                <a:cs typeface="Times New Roman" panose="02020603050405020304" pitchFamily="18" charset="0"/>
              </a:rPr>
              <a:t>хугацаанд бүтэн оноо өгнө.(4оноо)</a:t>
            </a:r>
            <a:endParaRPr lang="en-US"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028700" y="1794808"/>
            <a:ext cx="18059400" cy="1938992"/>
          </a:xfrm>
          <a:prstGeom prst="rect">
            <a:avLst/>
          </a:prstGeom>
          <a:noFill/>
        </p:spPr>
        <p:txBody>
          <a:bodyPr wrap="square" rtlCol="0">
            <a:spAutoFit/>
          </a:bodyPr>
          <a:lstStyle/>
          <a:p>
            <a:pPr algn="just"/>
            <a:r>
              <a:rPr lang="mn-MN" sz="2000" b="1" dirty="0">
                <a:latin typeface="Times New Roman" panose="02020603050405020304" pitchFamily="18" charset="0"/>
                <a:cs typeface="Times New Roman" panose="02020603050405020304" pitchFamily="18" charset="0"/>
              </a:rPr>
              <a:t>Бодолтын гол санаа:</a:t>
            </a:r>
            <a:r>
              <a:rPr lang="en-US" sz="2000" b="1"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Эхлээд </a:t>
            </a:r>
            <a:r>
              <a:rPr lang="en-US" sz="2000" dirty="0">
                <a:latin typeface="Times New Roman" panose="02020603050405020304" pitchFamily="18" charset="0"/>
                <a:cs typeface="Times New Roman" panose="02020603050405020304" pitchFamily="18" charset="0"/>
              </a:rPr>
              <a:t>e </a:t>
            </a:r>
            <a:r>
              <a:rPr lang="mn-MN" sz="2000" dirty="0">
                <a:latin typeface="Times New Roman" panose="02020603050405020304" pitchFamily="18" charset="0"/>
                <a:cs typeface="Times New Roman" panose="02020603050405020304" pitchFamily="18" charset="0"/>
              </a:rPr>
              <a:t>ирмэгийн оройнуудын</a:t>
            </a:r>
            <a:r>
              <a:rPr lang="en-US" sz="2000" dirty="0">
                <a:latin typeface="Times New Roman" panose="02020603050405020304" pitchFamily="18" charset="0"/>
                <a:cs typeface="Times New Roman" panose="02020603050405020304" pitchFamily="18" charset="0"/>
              </a:rPr>
              <a:t>(v, u)</a:t>
            </a:r>
            <a:r>
              <a:rPr lang="mn-MN" sz="2000" dirty="0">
                <a:latin typeface="Times New Roman" panose="02020603050405020304" pitchFamily="18" charset="0"/>
                <a:cs typeface="Times New Roman" panose="02020603050405020304" pitchFamily="18" charset="0"/>
              </a:rPr>
              <a:t> холбоог салгах бөгөөд дараагаар нь </a:t>
            </a:r>
            <a:r>
              <a:rPr lang="en-US" sz="2000" dirty="0">
                <a:latin typeface="Times New Roman" panose="02020603050405020304" pitchFamily="18" charset="0"/>
                <a:cs typeface="Times New Roman" panose="02020603050405020304" pitchFamily="18" charset="0"/>
              </a:rPr>
              <a:t>BFS </a:t>
            </a:r>
            <a:r>
              <a:rPr lang="mn-MN" sz="2000" dirty="0">
                <a:latin typeface="Times New Roman" panose="02020603050405020304" pitchFamily="18" charset="0"/>
                <a:cs typeface="Times New Roman" panose="02020603050405020304" pitchFamily="18" charset="0"/>
              </a:rPr>
              <a:t>– ийн </a:t>
            </a:r>
            <a:r>
              <a:rPr lang="en-US" sz="2000" dirty="0">
                <a:latin typeface="Times New Roman" panose="02020603050405020304" pitchFamily="18" charset="0"/>
                <a:cs typeface="Times New Roman" panose="02020603050405020304" pitchFamily="18" charset="0"/>
              </a:rPr>
              <a:t>discovered </a:t>
            </a:r>
            <a:r>
              <a:rPr lang="mn-MN" sz="2000" dirty="0">
                <a:latin typeface="Times New Roman" panose="02020603050405020304" pitchFamily="18" charset="0"/>
                <a:cs typeface="Times New Roman" panose="02020603050405020304" pitchFamily="18" charset="0"/>
              </a:rPr>
              <a:t>хүснэгтийг </a:t>
            </a:r>
            <a:r>
              <a:rPr lang="en-US" sz="2000" dirty="0">
                <a:latin typeface="Times New Roman" panose="02020603050405020304" pitchFamily="18" charset="0"/>
                <a:cs typeface="Times New Roman" panose="02020603050405020304" pitchFamily="18" charset="0"/>
              </a:rPr>
              <a:t>BFS </a:t>
            </a:r>
            <a:r>
              <a:rPr lang="mn-MN" sz="2000" dirty="0">
                <a:latin typeface="Times New Roman" panose="02020603050405020304" pitchFamily="18" charset="0"/>
                <a:cs typeface="Times New Roman" panose="02020603050405020304" pitchFamily="18" charset="0"/>
              </a:rPr>
              <a:t>– ийнхээ гадна талд</a:t>
            </a:r>
            <a:r>
              <a:rPr lang="en-US" sz="2000"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глобалаар зарлаж өгнө. Дараа нь </a:t>
            </a:r>
            <a:r>
              <a:rPr lang="en-US" sz="2000" dirty="0">
                <a:latin typeface="Times New Roman" panose="02020603050405020304" pitchFamily="18" charset="0"/>
                <a:cs typeface="Times New Roman" panose="02020603050405020304" pitchFamily="18" charset="0"/>
              </a:rPr>
              <a:t>u </a:t>
            </a:r>
            <a:r>
              <a:rPr lang="mn-MN" sz="2000" dirty="0">
                <a:latin typeface="Times New Roman" panose="02020603050405020304" pitchFamily="18" charset="0"/>
                <a:cs typeface="Times New Roman" panose="02020603050405020304" pitchFamily="18" charset="0"/>
              </a:rPr>
              <a:t>орой дээр </a:t>
            </a:r>
            <a:r>
              <a:rPr lang="en-US" sz="2000" dirty="0">
                <a:latin typeface="Times New Roman" panose="02020603050405020304" pitchFamily="18" charset="0"/>
                <a:cs typeface="Times New Roman" panose="02020603050405020304" pitchFamily="18" charset="0"/>
              </a:rPr>
              <a:t>BFS </a:t>
            </a:r>
            <a:r>
              <a:rPr lang="mn-MN" sz="2000" dirty="0">
                <a:latin typeface="Times New Roman" panose="02020603050405020304" pitchFamily="18" charset="0"/>
                <a:cs typeface="Times New Roman" panose="02020603050405020304" pitchFamily="18" charset="0"/>
              </a:rPr>
              <a:t>гүйлгэх бөгөөд дууссаны дараа </a:t>
            </a:r>
            <a:r>
              <a:rPr lang="en-US" sz="2000" dirty="0">
                <a:latin typeface="Times New Roman" panose="02020603050405020304" pitchFamily="18" charset="0"/>
                <a:cs typeface="Times New Roman" panose="02020603050405020304" pitchFamily="18" charset="0"/>
              </a:rPr>
              <a:t>discovered </a:t>
            </a:r>
            <a:r>
              <a:rPr lang="mn-MN" sz="2000" dirty="0">
                <a:latin typeface="Times New Roman" panose="02020603050405020304" pitchFamily="18" charset="0"/>
                <a:cs typeface="Times New Roman" panose="02020603050405020304" pitchFamily="18" charset="0"/>
              </a:rPr>
              <a:t>хүснэгтэд </a:t>
            </a:r>
            <a:r>
              <a:rPr lang="en-US" sz="2000" dirty="0">
                <a:latin typeface="Times New Roman" panose="02020603050405020304" pitchFamily="18" charset="0"/>
                <a:cs typeface="Times New Roman" panose="02020603050405020304" pitchFamily="18" charset="0"/>
              </a:rPr>
              <a:t>u </a:t>
            </a:r>
            <a:r>
              <a:rPr lang="mn-MN" sz="2000" dirty="0">
                <a:latin typeface="Times New Roman" panose="02020603050405020304" pitchFamily="18" charset="0"/>
                <a:cs typeface="Times New Roman" panose="02020603050405020304" pitchFamily="18" charset="0"/>
              </a:rPr>
              <a:t>оройн бүх хүрч чадсан орой </a:t>
            </a:r>
            <a:r>
              <a:rPr lang="en-US" sz="2000" dirty="0">
                <a:latin typeface="Times New Roman" panose="02020603050405020304" pitchFamily="18" charset="0"/>
                <a:cs typeface="Times New Roman" panose="02020603050405020304" pitchFamily="18" charset="0"/>
              </a:rPr>
              <a:t>true </a:t>
            </a:r>
            <a:r>
              <a:rPr lang="mn-MN" sz="2000" dirty="0">
                <a:latin typeface="Times New Roman" panose="02020603050405020304" pitchFamily="18" charset="0"/>
                <a:cs typeface="Times New Roman" panose="02020603050405020304" pitchFamily="18" charset="0"/>
              </a:rPr>
              <a:t>болсон байх ба </a:t>
            </a:r>
            <a:r>
              <a:rPr lang="en-US" sz="2000" dirty="0">
                <a:latin typeface="Times New Roman" panose="02020603050405020304" pitchFamily="18" charset="0"/>
                <a:cs typeface="Times New Roman" panose="02020603050405020304" pitchFamily="18" charset="0"/>
              </a:rPr>
              <a:t>v </a:t>
            </a:r>
            <a:r>
              <a:rPr lang="mn-MN" sz="2000" dirty="0">
                <a:latin typeface="Times New Roman" panose="02020603050405020304" pitchFamily="18" charset="0"/>
                <a:cs typeface="Times New Roman" panose="02020603050405020304" pitchFamily="18" charset="0"/>
              </a:rPr>
              <a:t>оройд дээр очсон талаарх мэдээлэл буюу хүрэх зам байх юм бол тухайн </a:t>
            </a:r>
            <a:r>
              <a:rPr lang="en-US" sz="2000" dirty="0">
                <a:latin typeface="Times New Roman" panose="02020603050405020304" pitchFamily="18" charset="0"/>
                <a:cs typeface="Times New Roman" panose="02020603050405020304" pitchFamily="18" charset="0"/>
              </a:rPr>
              <a:t>u, v </a:t>
            </a:r>
            <a:r>
              <a:rPr lang="mn-MN" sz="2000" dirty="0">
                <a:latin typeface="Times New Roman" panose="02020603050405020304" pitchFamily="18" charset="0"/>
                <a:cs typeface="Times New Roman" panose="02020603050405020304" pitchFamily="18" charset="0"/>
              </a:rPr>
              <a:t>оройгоос бүтэх </a:t>
            </a:r>
            <a:r>
              <a:rPr lang="en-US" sz="2000" dirty="0">
                <a:latin typeface="Times New Roman" panose="02020603050405020304" pitchFamily="18" charset="0"/>
                <a:cs typeface="Times New Roman" panose="02020603050405020304" pitchFamily="18" charset="0"/>
              </a:rPr>
              <a:t>e </a:t>
            </a:r>
            <a:r>
              <a:rPr lang="mn-MN" sz="2000" dirty="0">
                <a:latin typeface="Times New Roman" panose="02020603050405020304" pitchFamily="18" charset="0"/>
                <a:cs typeface="Times New Roman" panose="02020603050405020304" pitchFamily="18" charset="0"/>
              </a:rPr>
              <a:t>ирмэгийг агуулах цикл </a:t>
            </a:r>
            <a:r>
              <a:rPr lang="en-US" sz="2000" dirty="0">
                <a:latin typeface="Times New Roman" panose="02020603050405020304" pitchFamily="18" charset="0"/>
                <a:cs typeface="Times New Roman" panose="02020603050405020304" pitchFamily="18" charset="0"/>
              </a:rPr>
              <a:t>G </a:t>
            </a:r>
            <a:r>
              <a:rPr lang="mn-MN" sz="2000" dirty="0">
                <a:latin typeface="Times New Roman" panose="02020603050405020304" pitchFamily="18" charset="0"/>
                <a:cs typeface="Times New Roman" panose="02020603050405020304" pitchFamily="18" charset="0"/>
              </a:rPr>
              <a:t>графикт байх юм. Тухайн ирмэгийн 2 оройг эхэнд салгасан шалтгаан </a:t>
            </a:r>
            <a:r>
              <a:rPr lang="en-US" sz="2000" dirty="0">
                <a:latin typeface="Times New Roman" panose="02020603050405020304" pitchFamily="18" charset="0"/>
                <a:cs typeface="Times New Roman" panose="02020603050405020304" pitchFamily="18" charset="0"/>
              </a:rPr>
              <a:t>BFS </a:t>
            </a:r>
            <a:r>
              <a:rPr lang="mn-MN" sz="2000" dirty="0">
                <a:latin typeface="Times New Roman" panose="02020603050405020304" pitchFamily="18" charset="0"/>
                <a:cs typeface="Times New Roman" panose="02020603050405020304" pitchFamily="18" charset="0"/>
              </a:rPr>
              <a:t>нь өөрийн холбоотой бүх ирмэгүүд рүү хүрч очсоноо тэмдэглэх тул </a:t>
            </a:r>
            <a:r>
              <a:rPr lang="en-US" sz="2000" dirty="0">
                <a:latin typeface="Times New Roman" panose="02020603050405020304" pitchFamily="18" charset="0"/>
                <a:cs typeface="Times New Roman" panose="02020603050405020304" pitchFamily="18" charset="0"/>
              </a:rPr>
              <a:t>v </a:t>
            </a:r>
            <a:r>
              <a:rPr lang="mn-MN" sz="2000" dirty="0">
                <a:latin typeface="Times New Roman" panose="02020603050405020304" pitchFamily="18" charset="0"/>
                <a:cs typeface="Times New Roman" panose="02020603050405020304" pitchFamily="18" charset="0"/>
              </a:rPr>
              <a:t>оройд ямар нэг замаар тойрч ирэхгүйгээр шууд </a:t>
            </a:r>
            <a:r>
              <a:rPr lang="en-US" sz="2000" dirty="0">
                <a:latin typeface="Times New Roman" panose="02020603050405020304" pitchFamily="18" charset="0"/>
                <a:cs typeface="Times New Roman" panose="02020603050405020304" pitchFamily="18" charset="0"/>
              </a:rPr>
              <a:t>discovered </a:t>
            </a:r>
            <a:r>
              <a:rPr lang="mn-MN" sz="2000" dirty="0">
                <a:latin typeface="Times New Roman" panose="02020603050405020304" pitchFamily="18" charset="0"/>
                <a:cs typeface="Times New Roman" panose="02020603050405020304" pitchFamily="18" charset="0"/>
              </a:rPr>
              <a:t>болгох юм. Хугацааны хувьд </a:t>
            </a:r>
            <a:r>
              <a:rPr lang="en-US" sz="2000" dirty="0">
                <a:latin typeface="Times New Roman" panose="02020603050405020304" pitchFamily="18" charset="0"/>
                <a:cs typeface="Times New Roman" panose="02020603050405020304" pitchFamily="18" charset="0"/>
              </a:rPr>
              <a:t>discovered </a:t>
            </a:r>
            <a:r>
              <a:rPr lang="mn-MN" sz="2000" dirty="0">
                <a:latin typeface="Times New Roman" panose="02020603050405020304" pitchFamily="18" charset="0"/>
                <a:cs typeface="Times New Roman" panose="02020603050405020304" pitchFamily="18" charset="0"/>
              </a:rPr>
              <a:t>хүснэгтийг </a:t>
            </a:r>
            <a:r>
              <a:rPr lang="en-US" sz="2000" dirty="0">
                <a:latin typeface="Times New Roman" panose="02020603050405020304" pitchFamily="18" charset="0"/>
                <a:cs typeface="Times New Roman" panose="02020603050405020304" pitchFamily="18" charset="0"/>
              </a:rPr>
              <a:t>initialize </a:t>
            </a:r>
            <a:r>
              <a:rPr lang="mn-MN" sz="2000" dirty="0">
                <a:latin typeface="Times New Roman" panose="02020603050405020304" pitchFamily="18" charset="0"/>
                <a:cs typeface="Times New Roman" panose="02020603050405020304" pitchFamily="18" charset="0"/>
              </a:rPr>
              <a:t>хийхэд </a:t>
            </a:r>
            <a:r>
              <a:rPr lang="en-US" sz="2000" dirty="0">
                <a:latin typeface="Times New Roman" panose="02020603050405020304" pitchFamily="18" charset="0"/>
                <a:cs typeface="Times New Roman" panose="02020603050405020304" pitchFamily="18" charset="0"/>
              </a:rPr>
              <a:t>O(V),</a:t>
            </a:r>
            <a:r>
              <a:rPr lang="mn-MN" sz="2000" dirty="0">
                <a:latin typeface="Times New Roman" panose="02020603050405020304" pitchFamily="18" charset="0"/>
                <a:cs typeface="Times New Roman" panose="02020603050405020304" pitchFamily="18" charset="0"/>
              </a:rPr>
              <a:t> ирмэгийн орой салгах 2</a:t>
            </a:r>
            <a:r>
              <a:rPr lang="en-US" sz="2000" dirty="0">
                <a:latin typeface="Times New Roman" panose="02020603050405020304" pitchFamily="18" charset="0"/>
                <a:cs typeface="Times New Roman" panose="02020603050405020304" pitchFamily="18" charset="0"/>
              </a:rPr>
              <a:t>O(E), BFS </a:t>
            </a:r>
            <a:r>
              <a:rPr lang="mn-MN" sz="2000" dirty="0">
                <a:latin typeface="Times New Roman" panose="02020603050405020304" pitchFamily="18" charset="0"/>
                <a:cs typeface="Times New Roman" panose="02020603050405020304" pitchFamily="18" charset="0"/>
              </a:rPr>
              <a:t> - ийн хугацаа </a:t>
            </a:r>
            <a:r>
              <a:rPr lang="en-US" sz="2000" dirty="0">
                <a:latin typeface="Times New Roman" panose="02020603050405020304" pitchFamily="18" charset="0"/>
                <a:cs typeface="Times New Roman" panose="02020603050405020304" pitchFamily="18" charset="0"/>
              </a:rPr>
              <a:t>O(E + V) </a:t>
            </a:r>
            <a:r>
              <a:rPr lang="mn-MN" sz="2000" dirty="0">
                <a:latin typeface="Times New Roman" panose="02020603050405020304" pitchFamily="18" charset="0"/>
                <a:cs typeface="Times New Roman" panose="02020603050405020304" pitchFamily="18" charset="0"/>
              </a:rPr>
              <a:t>тул нийт хугацаа </a:t>
            </a:r>
            <a:r>
              <a:rPr lang="en-US" sz="2000" dirty="0">
                <a:latin typeface="Times New Roman" panose="02020603050405020304" pitchFamily="18" charset="0"/>
                <a:cs typeface="Times New Roman" panose="02020603050405020304" pitchFamily="18" charset="0"/>
              </a:rPr>
              <a:t>T(n) = O(2E) + O(V) + O(E + V) = O(E + V) </a:t>
            </a:r>
            <a:r>
              <a:rPr lang="mn-MN" sz="2000" dirty="0">
                <a:latin typeface="Times New Roman" panose="02020603050405020304" pitchFamily="18" charset="0"/>
                <a:cs typeface="Times New Roman" panose="02020603050405020304" pitchFamily="18" charset="0"/>
              </a:rPr>
              <a:t>болох юм.</a:t>
            </a:r>
            <a:endParaRPr 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20272E75-847A-4374-94A2-ED040B87FC87}"/>
              </a:ext>
            </a:extLst>
          </p:cNvPr>
          <p:cNvSpPr txBox="1"/>
          <p:nvPr/>
        </p:nvSpPr>
        <p:spPr>
          <a:xfrm>
            <a:off x="1028700" y="3733800"/>
            <a:ext cx="18059400" cy="7171194"/>
          </a:xfrm>
          <a:prstGeom prst="rect">
            <a:avLst/>
          </a:prstGeom>
          <a:noFill/>
        </p:spPr>
        <p:txBody>
          <a:bodyPr wrap="square" rtlCol="0">
            <a:spAutoFit/>
          </a:bodyPr>
          <a:lstStyle/>
          <a:p>
            <a:pPr algn="just"/>
            <a:r>
              <a:rPr lang="mn-MN" sz="2000" b="1" dirty="0">
                <a:latin typeface="Times New Roman" panose="02020603050405020304" pitchFamily="18" charset="0"/>
                <a:cs typeface="Times New Roman" panose="02020603050405020304" pitchFamily="18" charset="0"/>
              </a:rPr>
              <a:t>Хуурмаг код: </a:t>
            </a:r>
          </a:p>
          <a:p>
            <a:pPr algn="just"/>
            <a:r>
              <a:rPr lang="en-US" sz="2000" dirty="0">
                <a:highlight>
                  <a:srgbClr val="00FFFF"/>
                </a:highlight>
                <a:latin typeface="Times New Roman" panose="02020603050405020304" pitchFamily="18" charset="0"/>
                <a:cs typeface="Times New Roman" panose="02020603050405020304" pitchFamily="18" charset="0"/>
              </a:rPr>
              <a:t>isCycleEdge</a:t>
            </a:r>
            <a:r>
              <a:rPr lang="en-US" sz="2000" dirty="0">
                <a:latin typeface="Times New Roman" panose="02020603050405020304" pitchFamily="18" charset="0"/>
                <a:cs typeface="Times New Roman" panose="02020603050405020304" pitchFamily="18" charset="0"/>
              </a:rPr>
              <a:t>(graph *G, edge *e){</a:t>
            </a:r>
          </a:p>
          <a:p>
            <a:pPr algn="just"/>
            <a:r>
              <a:rPr lang="en-US" sz="2000" dirty="0">
                <a:latin typeface="Times New Roman" panose="02020603050405020304" pitchFamily="18" charset="0"/>
                <a:cs typeface="Times New Roman" panose="02020603050405020304" pitchFamily="18" charset="0"/>
              </a:rPr>
              <a:t>	//e(v, u) </a:t>
            </a:r>
            <a:r>
              <a:rPr lang="mn-MN" sz="2000" dirty="0">
                <a:latin typeface="Times New Roman" panose="02020603050405020304" pitchFamily="18" charset="0"/>
                <a:cs typeface="Times New Roman" panose="02020603050405020304" pitchFamily="18" charset="0"/>
              </a:rPr>
              <a:t>буюу </a:t>
            </a:r>
            <a:r>
              <a:rPr lang="en-US" sz="2000" dirty="0">
                <a:latin typeface="Times New Roman" panose="02020603050405020304" pitchFamily="18" charset="0"/>
                <a:cs typeface="Times New Roman" panose="02020603050405020304" pitchFamily="18" charset="0"/>
              </a:rPr>
              <a:t>v, u </a:t>
            </a:r>
            <a:r>
              <a:rPr lang="mn-MN" sz="2000" dirty="0">
                <a:latin typeface="Times New Roman" panose="02020603050405020304" pitchFamily="18" charset="0"/>
                <a:cs typeface="Times New Roman" panose="02020603050405020304" pitchFamily="18" charset="0"/>
              </a:rPr>
              <a:t>гэсэн оройтой ирмэг гэж үзье.</a:t>
            </a:r>
          </a:p>
          <a:p>
            <a:pPr algn="just"/>
            <a:r>
              <a:rPr lang="mn-M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v = e-&gt;v;</a:t>
            </a:r>
          </a:p>
          <a:p>
            <a:pPr algn="just"/>
            <a:r>
              <a:rPr lang="en-US" sz="2000" dirty="0">
                <a:latin typeface="Times New Roman" panose="02020603050405020304" pitchFamily="18" charset="0"/>
                <a:cs typeface="Times New Roman" panose="02020603050405020304" pitchFamily="18" charset="0"/>
              </a:rPr>
              <a:t>	u = e-&gt;u;</a:t>
            </a:r>
          </a:p>
          <a:p>
            <a:pPr algn="just"/>
            <a:r>
              <a:rPr lang="en-US" sz="2000" dirty="0">
                <a:latin typeface="Times New Roman" panose="02020603050405020304" pitchFamily="18" charset="0"/>
                <a:cs typeface="Times New Roman" panose="02020603050405020304" pitchFamily="18" charset="0"/>
              </a:rPr>
              <a:t>	pv = G-&gt;edges[v];</a:t>
            </a:r>
          </a:p>
          <a:p>
            <a:pPr algn="just"/>
            <a:r>
              <a:rPr lang="en-US" sz="2000" dirty="0">
                <a:latin typeface="Times New Roman" panose="02020603050405020304" pitchFamily="18" charset="0"/>
                <a:cs typeface="Times New Roman" panose="02020603050405020304" pitchFamily="18" charset="0"/>
              </a:rPr>
              <a:t>	pu = G-&gt;edges[u]; </a:t>
            </a:r>
          </a:p>
          <a:p>
            <a:pPr algn="just"/>
            <a:r>
              <a:rPr lang="en-US" sz="2000"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Ирмэгийн</a:t>
            </a:r>
            <a:r>
              <a:rPr lang="en-US" sz="2000"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оройнуудын холбоог салгах</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for i = pv.begin() to i != pv.end()</a:t>
            </a:r>
          </a:p>
          <a:p>
            <a:pPr algn="just"/>
            <a:r>
              <a:rPr lang="en-US" sz="2000" dirty="0">
                <a:latin typeface="Times New Roman" panose="02020603050405020304" pitchFamily="18" charset="0"/>
                <a:cs typeface="Times New Roman" panose="02020603050405020304" pitchFamily="18" charset="0"/>
              </a:rPr>
              <a:t>		if(i == u) pv.erase(i);</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for i = pu.begin() to i != pu.end()</a:t>
            </a:r>
          </a:p>
          <a:p>
            <a:pPr algn="just"/>
            <a:r>
              <a:rPr lang="en-US" sz="2000" dirty="0">
                <a:latin typeface="Times New Roman" panose="02020603050405020304" pitchFamily="18" charset="0"/>
                <a:cs typeface="Times New Roman" panose="02020603050405020304" pitchFamily="18" charset="0"/>
              </a:rPr>
              <a:t>		if(i == v) pu.erase(i);</a:t>
            </a:r>
            <a:endParaRPr lang="mn-MN"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discovered[G-&gt;V];</a:t>
            </a:r>
          </a:p>
          <a:p>
            <a:pPr algn="just"/>
            <a:r>
              <a:rPr lang="en-US" sz="2000" dirty="0">
                <a:latin typeface="Times New Roman" panose="02020603050405020304" pitchFamily="18" charset="0"/>
                <a:cs typeface="Times New Roman" panose="02020603050405020304" pitchFamily="18" charset="0"/>
              </a:rPr>
              <a:t>	for i = 1 to G-&gt;V</a:t>
            </a:r>
          </a:p>
          <a:p>
            <a:pPr algn="just"/>
            <a:r>
              <a:rPr lang="en-US" sz="2000" dirty="0">
                <a:latin typeface="Times New Roman" panose="02020603050405020304" pitchFamily="18" charset="0"/>
                <a:cs typeface="Times New Roman" panose="02020603050405020304" pitchFamily="18" charset="0"/>
              </a:rPr>
              <a:t>		discovered[i] = false;</a:t>
            </a:r>
            <a:endParaRPr lang="mn-MN"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BFS(G, e-&gt;v);</a:t>
            </a:r>
          </a:p>
          <a:p>
            <a:pPr algn="just"/>
            <a:r>
              <a:rPr lang="en-US" sz="2000" dirty="0">
                <a:latin typeface="Times New Roman" panose="02020603050405020304" pitchFamily="18" charset="0"/>
                <a:cs typeface="Times New Roman" panose="02020603050405020304" pitchFamily="18" charset="0"/>
              </a:rPr>
              <a:t>	if(discovered[u]) return true;</a:t>
            </a:r>
          </a:p>
          <a:p>
            <a:pPr algn="just"/>
            <a:r>
              <a:rPr lang="en-US" sz="2000" dirty="0">
                <a:latin typeface="Times New Roman" panose="02020603050405020304" pitchFamily="18" charset="0"/>
                <a:cs typeface="Times New Roman" panose="02020603050405020304" pitchFamily="18" charset="0"/>
              </a:rPr>
              <a:t>	return false;</a:t>
            </a:r>
          </a:p>
          <a:p>
            <a:pPr algn="just"/>
            <a:r>
              <a:rPr lang="en-US" sz="2000" dirty="0">
                <a:latin typeface="Times New Roman" panose="02020603050405020304" pitchFamily="18" charset="0"/>
                <a:cs typeface="Times New Roman" panose="02020603050405020304" pitchFamily="18" charset="0"/>
              </a:rPr>
              <a:t>}</a:t>
            </a:r>
            <a:endParaRPr lang="en-US" sz="2000" dirty="0">
              <a:highlight>
                <a:srgbClr val="00FFFF"/>
              </a:highlight>
              <a:latin typeface="Times New Roman" panose="02020603050405020304" pitchFamily="18" charset="0"/>
              <a:cs typeface="Times New Roman" panose="02020603050405020304" pitchFamily="18" charset="0"/>
            </a:endParaRPr>
          </a:p>
          <a:p>
            <a:pPr algn="just"/>
            <a:r>
              <a:rPr lang="en-US" sz="2000" b="1" dirty="0">
                <a:highlight>
                  <a:srgbClr val="00FF00"/>
                </a:highlight>
                <a:latin typeface="Times New Roman" panose="02020603050405020304" pitchFamily="18" charset="0"/>
                <a:cs typeface="Times New Roman" panose="02020603050405020304" pitchFamily="18" charset="0"/>
              </a:rPr>
              <a:t>Total time:</a:t>
            </a:r>
            <a:r>
              <a:rPr lang="en-US" sz="2000" dirty="0">
                <a:highlight>
                  <a:srgbClr val="00FF00"/>
                </a:highlight>
                <a:latin typeface="Times New Roman" panose="02020603050405020304" pitchFamily="18" charset="0"/>
                <a:cs typeface="Times New Roman" panose="02020603050405020304" pitchFamily="18" charset="0"/>
              </a:rPr>
              <a:t> O(V + E)</a:t>
            </a:r>
          </a:p>
        </p:txBody>
      </p:sp>
      <p:sp>
        <p:nvSpPr>
          <p:cNvPr id="2" name="Rectangle 1">
            <a:extLst>
              <a:ext uri="{FF2B5EF4-FFF2-40B4-BE49-F238E27FC236}">
                <a16:creationId xmlns:a16="http://schemas.microsoft.com/office/drawing/2014/main" xmlns="" id="{440C2276-E847-4B4A-A326-095CFD36655F}"/>
              </a:ext>
            </a:extLst>
          </p:cNvPr>
          <p:cNvSpPr>
            <a:spLocks noChangeArrowheads="1"/>
          </p:cNvSpPr>
          <p:nvPr/>
        </p:nvSpPr>
        <p:spPr bwMode="auto">
          <a:xfrm>
            <a:off x="0" y="0"/>
            <a:ext cx="2011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6699"/>
                </a:solidFill>
                <a:effectLst/>
                <a:latin typeface="Consolas" panose="020B0609020204030204" pitchFamily="49" charset="0"/>
              </a:rPr>
              <a:t>for</a:t>
            </a:r>
            <a:r>
              <a:rPr kumimoji="0" lang="en-US" altLang="en-US" sz="12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(i = adj[v].begin(); i != adj[v].end(); ++i)</a:t>
            </a:r>
            <a:r>
              <a:rPr kumimoji="0" lang="en-US" altLang="en-US" sz="13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764000" y="8763000"/>
            <a:ext cx="1371600" cy="1371600"/>
          </a:xfrm>
          <a:prstGeom prst="rect">
            <a:avLst/>
          </a:prstGeom>
        </p:spPr>
      </p:pic>
    </p:spTree>
    <p:extLst>
      <p:ext uri="{BB962C8B-B14F-4D97-AF65-F5344CB8AC3E}">
        <p14:creationId xmlns:p14="http://schemas.microsoft.com/office/powerpoint/2010/main" val="35478003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82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8700" y="990600"/>
            <a:ext cx="18059400" cy="830997"/>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P07. </a:t>
            </a:r>
            <a:r>
              <a:rPr lang="mn-MN" sz="2400" dirty="0">
                <a:latin typeface="Times New Roman" panose="02020603050405020304" pitchFamily="18" charset="0"/>
                <a:cs typeface="Times New Roman" panose="02020603050405020304" pitchFamily="18" charset="0"/>
              </a:rPr>
              <a:t>Уг графын нэгэн орой </a:t>
            </a:r>
            <a:r>
              <a:rPr lang="en-US" sz="2400" dirty="0">
                <a:latin typeface="Times New Roman" panose="02020603050405020304" pitchFamily="18" charset="0"/>
                <a:cs typeface="Times New Roman" panose="02020603050405020304" pitchFamily="18" charset="0"/>
              </a:rPr>
              <a:t>v-</a:t>
            </a:r>
            <a:r>
              <a:rPr lang="mn-MN" sz="2400" dirty="0">
                <a:latin typeface="Times New Roman" panose="02020603050405020304" pitchFamily="18" charset="0"/>
                <a:cs typeface="Times New Roman" panose="02020603050405020304" pitchFamily="18" charset="0"/>
              </a:rPr>
              <a:t>ээс</a:t>
            </a:r>
            <a:r>
              <a:rPr lang="en-US"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бусад бүх оройд хүрч болдог бол </a:t>
            </a:r>
            <a:r>
              <a:rPr lang="en-US" sz="2400" dirty="0">
                <a:latin typeface="Times New Roman" panose="02020603050405020304" pitchFamily="18" charset="0"/>
                <a:cs typeface="Times New Roman" panose="02020603050405020304" pitchFamily="18" charset="0"/>
              </a:rPr>
              <a:t>v </a:t>
            </a:r>
            <a:r>
              <a:rPr lang="mn-MN" sz="2400" dirty="0">
                <a:latin typeface="Times New Roman" panose="02020603050405020304" pitchFamily="18" charset="0"/>
                <a:cs typeface="Times New Roman" panose="02020603050405020304" pitchFamily="18" charset="0"/>
              </a:rPr>
              <a:t>оройг холбогч орой гэе. Чиглэлтэй </a:t>
            </a:r>
            <a:r>
              <a:rPr lang="en-US" sz="2400" dirty="0">
                <a:latin typeface="Times New Roman" panose="02020603050405020304" pitchFamily="18" charset="0"/>
                <a:cs typeface="Times New Roman" panose="02020603050405020304" pitchFamily="18" charset="0"/>
              </a:rPr>
              <a:t>G(V, E) </a:t>
            </a:r>
            <a:r>
              <a:rPr lang="mn-MN" sz="2400" dirty="0">
                <a:latin typeface="Times New Roman" panose="02020603050405020304" pitchFamily="18" charset="0"/>
                <a:cs typeface="Times New Roman" panose="02020603050405020304" pitchFamily="18" charset="0"/>
              </a:rPr>
              <a:t>граф өгөгдөв. </a:t>
            </a:r>
            <a:r>
              <a:rPr lang="en-US" sz="2400" dirty="0">
                <a:latin typeface="Times New Roman" panose="02020603050405020304" pitchFamily="18" charset="0"/>
                <a:cs typeface="Times New Roman" panose="02020603050405020304" pitchFamily="18" charset="0"/>
              </a:rPr>
              <a:t>G-</a:t>
            </a:r>
            <a:r>
              <a:rPr lang="mn-MN" sz="2400" dirty="0">
                <a:latin typeface="Times New Roman" panose="02020603050405020304" pitchFamily="18" charset="0"/>
                <a:cs typeface="Times New Roman" panose="02020603050405020304" pitchFamily="18" charset="0"/>
              </a:rPr>
              <a:t>д холбогч орой байгаа эсэхийг олох үр дүнтэй алгоритм зохио, хугацааны анализ хийнэ үү. (4оноо)</a:t>
            </a:r>
            <a:endParaRPr lang="en-US"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028700" y="2057400"/>
            <a:ext cx="18059400" cy="1938992"/>
          </a:xfrm>
          <a:prstGeom prst="rect">
            <a:avLst/>
          </a:prstGeom>
          <a:noFill/>
        </p:spPr>
        <p:txBody>
          <a:bodyPr wrap="square" rtlCol="0">
            <a:spAutoFit/>
          </a:bodyPr>
          <a:lstStyle/>
          <a:p>
            <a:pPr algn="just"/>
            <a:r>
              <a:rPr lang="mn-MN" sz="2000" b="1" dirty="0">
                <a:latin typeface="Times New Roman" panose="02020603050405020304" pitchFamily="18" charset="0"/>
                <a:cs typeface="Times New Roman" panose="02020603050405020304" pitchFamily="18" charset="0"/>
              </a:rPr>
              <a:t>Бодолтын гол санаа:</a:t>
            </a:r>
            <a:r>
              <a:rPr lang="en-US" sz="2000" b="1"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Чиглэлтэй граф учир</a:t>
            </a:r>
            <a:r>
              <a:rPr lang="en-US" sz="2000" dirty="0">
                <a:latin typeface="Times New Roman" panose="02020603050405020304" pitchFamily="18" charset="0"/>
                <a:cs typeface="Times New Roman" panose="02020603050405020304" pitchFamily="18" charset="0"/>
              </a:rPr>
              <a:t> DFS </a:t>
            </a:r>
            <a:r>
              <a:rPr lang="mn-MN" sz="2000" dirty="0">
                <a:latin typeface="Times New Roman" panose="02020603050405020304" pitchFamily="18" charset="0"/>
                <a:cs typeface="Times New Roman" panose="02020603050405020304" pitchFamily="18" charset="0"/>
              </a:rPr>
              <a:t>ашиглан тухайн алгоритм боловсруулья. Эхлээд </a:t>
            </a:r>
            <a:r>
              <a:rPr lang="en-US" sz="2000" dirty="0">
                <a:latin typeface="Times New Roman" panose="02020603050405020304" pitchFamily="18" charset="0"/>
                <a:cs typeface="Times New Roman" panose="02020603050405020304" pitchFamily="18" charset="0"/>
              </a:rPr>
              <a:t>discovered </a:t>
            </a:r>
            <a:r>
              <a:rPr lang="mn-MN" sz="2000" dirty="0">
                <a:latin typeface="Times New Roman" panose="02020603050405020304" pitchFamily="18" charset="0"/>
                <a:cs typeface="Times New Roman" panose="02020603050405020304" pitchFamily="18" charset="0"/>
              </a:rPr>
              <a:t>хүснэгтийг глобалаар зарлаж, орой бүрээр </a:t>
            </a:r>
            <a:r>
              <a:rPr lang="en-US" sz="2000" dirty="0">
                <a:latin typeface="Times New Roman" panose="02020603050405020304" pitchFamily="18" charset="0"/>
                <a:cs typeface="Times New Roman" panose="02020603050405020304" pitchFamily="18" charset="0"/>
              </a:rPr>
              <a:t>DFS </a:t>
            </a:r>
            <a:r>
              <a:rPr lang="mn-MN" sz="2000" dirty="0">
                <a:latin typeface="Times New Roman" panose="02020603050405020304" pitchFamily="18" charset="0"/>
                <a:cs typeface="Times New Roman" panose="02020603050405020304" pitchFamily="18" charset="0"/>
              </a:rPr>
              <a:t>гүйлгэх бөгөөд </a:t>
            </a:r>
            <a:r>
              <a:rPr lang="en-US" sz="2000" dirty="0">
                <a:latin typeface="Times New Roman" panose="02020603050405020304" pitchFamily="18" charset="0"/>
                <a:cs typeface="Times New Roman" panose="02020603050405020304" pitchFamily="18" charset="0"/>
              </a:rPr>
              <a:t>discovered </a:t>
            </a:r>
            <a:r>
              <a:rPr lang="mn-MN" sz="2000" dirty="0">
                <a:latin typeface="Times New Roman" panose="02020603050405020304" pitchFamily="18" charset="0"/>
                <a:cs typeface="Times New Roman" panose="02020603050405020304" pitchFamily="18" charset="0"/>
              </a:rPr>
              <a:t>болсон оройгоор дахин гүйлгэхгүй. Мөн очоогүй орой бүрээр гүйх хамгийн сүүлд очох оройг хадгалж авна. Зөвхөн очоогүй орой дээр </a:t>
            </a:r>
            <a:r>
              <a:rPr lang="en-US" sz="2000" dirty="0">
                <a:latin typeface="Times New Roman" panose="02020603050405020304" pitchFamily="18" charset="0"/>
                <a:cs typeface="Times New Roman" panose="02020603050405020304" pitchFamily="18" charset="0"/>
              </a:rPr>
              <a:t>DFS </a:t>
            </a:r>
            <a:r>
              <a:rPr lang="mn-MN" sz="2000" dirty="0">
                <a:latin typeface="Times New Roman" panose="02020603050405020304" pitchFamily="18" charset="0"/>
                <a:cs typeface="Times New Roman" panose="02020603050405020304" pitchFamily="18" charset="0"/>
              </a:rPr>
              <a:t>гүйлгэж гэдгээс хамгийн сүүлд бүх оройг </a:t>
            </a:r>
            <a:r>
              <a:rPr lang="en-US" sz="2000" dirty="0">
                <a:latin typeface="Times New Roman" panose="02020603050405020304" pitchFamily="18" charset="0"/>
                <a:cs typeface="Times New Roman" panose="02020603050405020304" pitchFamily="18" charset="0"/>
              </a:rPr>
              <a:t>discovered </a:t>
            </a:r>
            <a:r>
              <a:rPr lang="mn-MN" sz="2000" dirty="0">
                <a:latin typeface="Times New Roman" panose="02020603050405020304" pitchFamily="18" charset="0"/>
                <a:cs typeface="Times New Roman" panose="02020603050405020304" pitchFamily="18" charset="0"/>
              </a:rPr>
              <a:t>болгосон орой хадгалагдсан байх юм. Энэхүү орой нь холбогч орой байх боломжтой бөгөөд үүнийг шалгахдаа тэр орой </a:t>
            </a:r>
            <a:r>
              <a:rPr lang="en-US" sz="2000" dirty="0">
                <a:latin typeface="Times New Roman" panose="02020603050405020304" pitchFamily="18" charset="0"/>
                <a:cs typeface="Times New Roman" panose="02020603050405020304" pitchFamily="18" charset="0"/>
              </a:rPr>
              <a:t>DFS </a:t>
            </a:r>
            <a:r>
              <a:rPr lang="mn-MN" sz="2000" dirty="0">
                <a:latin typeface="Times New Roman" panose="02020603050405020304" pitchFamily="18" charset="0"/>
                <a:cs typeface="Times New Roman" panose="02020603050405020304" pitchFamily="18" charset="0"/>
              </a:rPr>
              <a:t>гүйлгэж, бүх оройд хүрч байгаа эсэхийг шалгахад хангалттай юм. Хугацааны хувьд бүх оройгоор гүйж байгаа давталт дотроо зөвхөн очоогүй оройгоор </a:t>
            </a:r>
            <a:r>
              <a:rPr lang="en-US" sz="2000" dirty="0">
                <a:latin typeface="Times New Roman" panose="02020603050405020304" pitchFamily="18" charset="0"/>
                <a:cs typeface="Times New Roman" panose="02020603050405020304" pitchFamily="18" charset="0"/>
              </a:rPr>
              <a:t>DFS </a:t>
            </a:r>
            <a:r>
              <a:rPr lang="mn-MN" sz="2000" dirty="0">
                <a:latin typeface="Times New Roman" panose="02020603050405020304" pitchFamily="18" charset="0"/>
                <a:cs typeface="Times New Roman" panose="02020603050405020304" pitchFamily="18" charset="0"/>
              </a:rPr>
              <a:t>гүйлгэх буюу тогтмол тооны орой дээр </a:t>
            </a:r>
            <a:r>
              <a:rPr lang="en-US" sz="2000" dirty="0">
                <a:latin typeface="Times New Roman" panose="02020603050405020304" pitchFamily="18" charset="0"/>
                <a:cs typeface="Times New Roman" panose="02020603050405020304" pitchFamily="18" charset="0"/>
              </a:rPr>
              <a:t>DFS </a:t>
            </a:r>
            <a:r>
              <a:rPr lang="mn-MN" sz="2000" dirty="0">
                <a:latin typeface="Times New Roman" panose="02020603050405020304" pitchFamily="18" charset="0"/>
                <a:cs typeface="Times New Roman" panose="02020603050405020304" pitchFamily="18" charset="0"/>
              </a:rPr>
              <a:t>гүйнэ гэдгээс </a:t>
            </a:r>
            <a:r>
              <a:rPr lang="en-US" sz="2000" dirty="0">
                <a:latin typeface="Times New Roman" panose="02020603050405020304" pitchFamily="18" charset="0"/>
                <a:cs typeface="Times New Roman" panose="02020603050405020304" pitchFamily="18" charset="0"/>
              </a:rPr>
              <a:t>O(E + V), initialize </a:t>
            </a:r>
            <a:br>
              <a:rPr lang="en-US" sz="2000" dirty="0">
                <a:latin typeface="Times New Roman" panose="02020603050405020304" pitchFamily="18" charset="0"/>
                <a:cs typeface="Times New Roman" panose="02020603050405020304" pitchFamily="18" charset="0"/>
              </a:rPr>
            </a:br>
            <a:r>
              <a:rPr lang="mn-MN" sz="2000" dirty="0">
                <a:latin typeface="Times New Roman" panose="02020603050405020304" pitchFamily="18" charset="0"/>
                <a:cs typeface="Times New Roman" panose="02020603050405020304" pitchFamily="18" charset="0"/>
              </a:rPr>
              <a:t>- ийн</a:t>
            </a:r>
            <a:r>
              <a:rPr lang="en-US" sz="2000"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болон үлдсэн давталтууд нийлээд </a:t>
            </a:r>
            <a:r>
              <a:rPr lang="en-US" sz="2000" dirty="0">
                <a:latin typeface="Times New Roman" panose="02020603050405020304" pitchFamily="18" charset="0"/>
                <a:cs typeface="Times New Roman" panose="02020603050405020304" pitchFamily="18" charset="0"/>
              </a:rPr>
              <a:t>3*O(V)</a:t>
            </a:r>
            <a:r>
              <a:rPr lang="mn-M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DFS </a:t>
            </a:r>
            <a:r>
              <a:rPr lang="mn-MN" sz="2000" dirty="0">
                <a:latin typeface="Times New Roman" panose="02020603050405020304" pitchFamily="18" charset="0"/>
                <a:cs typeface="Times New Roman" panose="02020603050405020304" pitchFamily="18" charset="0"/>
              </a:rPr>
              <a:t>нь </a:t>
            </a:r>
            <a:r>
              <a:rPr lang="en-US" sz="2000" dirty="0">
                <a:latin typeface="Times New Roman" panose="02020603050405020304" pitchFamily="18" charset="0"/>
                <a:cs typeface="Times New Roman" panose="02020603050405020304" pitchFamily="18" charset="0"/>
              </a:rPr>
              <a:t>O(E + V) </a:t>
            </a:r>
            <a:r>
              <a:rPr lang="mn-MN" sz="2000" dirty="0">
                <a:latin typeface="Times New Roman" panose="02020603050405020304" pitchFamily="18" charset="0"/>
                <a:cs typeface="Times New Roman" panose="02020603050405020304" pitchFamily="18" charset="0"/>
              </a:rPr>
              <a:t>тул </a:t>
            </a:r>
            <a:r>
              <a:rPr lang="en-US" sz="2000" dirty="0">
                <a:latin typeface="Times New Roman" panose="02020603050405020304" pitchFamily="18" charset="0"/>
                <a:cs typeface="Times New Roman" panose="02020603050405020304" pitchFamily="18" charset="0"/>
              </a:rPr>
              <a:t>T(n) = O(E + V) </a:t>
            </a:r>
            <a:r>
              <a:rPr lang="mn-MN" sz="2000" dirty="0">
                <a:latin typeface="Times New Roman" panose="02020603050405020304" pitchFamily="18" charset="0"/>
                <a:cs typeface="Times New Roman" panose="02020603050405020304" pitchFamily="18" charset="0"/>
              </a:rPr>
              <a:t>болно.     </a:t>
            </a:r>
            <a:endParaRPr 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2C43060B-D239-4497-9CAC-E4ED8790F942}"/>
              </a:ext>
            </a:extLst>
          </p:cNvPr>
          <p:cNvSpPr txBox="1"/>
          <p:nvPr/>
        </p:nvSpPr>
        <p:spPr>
          <a:xfrm>
            <a:off x="1028700" y="4191536"/>
            <a:ext cx="18059400" cy="6247864"/>
          </a:xfrm>
          <a:prstGeom prst="rect">
            <a:avLst/>
          </a:prstGeom>
          <a:noFill/>
        </p:spPr>
        <p:txBody>
          <a:bodyPr wrap="square" rtlCol="0">
            <a:spAutoFit/>
          </a:bodyPr>
          <a:lstStyle/>
          <a:p>
            <a:pPr algn="just"/>
            <a:r>
              <a:rPr lang="mn-MN" sz="2000" b="1" dirty="0">
                <a:latin typeface="Times New Roman" panose="02020603050405020304" pitchFamily="18" charset="0"/>
                <a:cs typeface="Times New Roman" panose="02020603050405020304" pitchFamily="18" charset="0"/>
              </a:rPr>
              <a:t>Хуурмаг код: </a:t>
            </a:r>
          </a:p>
          <a:p>
            <a:pPr algn="just"/>
            <a:r>
              <a:rPr lang="en-US" sz="2000" dirty="0">
                <a:highlight>
                  <a:srgbClr val="00FFFF"/>
                </a:highlight>
                <a:latin typeface="Times New Roman" panose="02020603050405020304" pitchFamily="18" charset="0"/>
                <a:cs typeface="Times New Roman" panose="02020603050405020304" pitchFamily="18" charset="0"/>
              </a:rPr>
              <a:t>isConnectingVertex</a:t>
            </a:r>
            <a:r>
              <a:rPr lang="en-US" sz="2000" dirty="0">
                <a:latin typeface="Times New Roman" panose="02020603050405020304" pitchFamily="18" charset="0"/>
                <a:cs typeface="Times New Roman" panose="02020603050405020304" pitchFamily="18" charset="0"/>
              </a:rPr>
              <a:t>(graph *G){</a:t>
            </a:r>
          </a:p>
          <a:p>
            <a:pPr algn="just"/>
            <a:r>
              <a:rPr lang="en-US" sz="2000" dirty="0">
                <a:latin typeface="Times New Roman" panose="02020603050405020304" pitchFamily="18" charset="0"/>
                <a:cs typeface="Times New Roman" panose="02020603050405020304" pitchFamily="18" charset="0"/>
              </a:rPr>
              <a:t>	V = G-&gt;V; </a:t>
            </a:r>
          </a:p>
          <a:p>
            <a:pPr algn="just"/>
            <a:r>
              <a:rPr lang="en-US" sz="2000" dirty="0">
                <a:latin typeface="Times New Roman" panose="02020603050405020304" pitchFamily="18" charset="0"/>
                <a:cs typeface="Times New Roman" panose="02020603050405020304" pitchFamily="18" charset="0"/>
              </a:rPr>
              <a:t>	for i = 1 to V</a:t>
            </a:r>
          </a:p>
          <a:p>
            <a:pPr algn="just"/>
            <a:r>
              <a:rPr lang="en-US" sz="2000" dirty="0">
                <a:latin typeface="Times New Roman" panose="02020603050405020304" pitchFamily="18" charset="0"/>
                <a:cs typeface="Times New Roman" panose="02020603050405020304" pitchFamily="18" charset="0"/>
              </a:rPr>
              <a:t>		discovered[i] = false</a:t>
            </a:r>
          </a:p>
          <a:p>
            <a:pPr algn="just"/>
            <a:r>
              <a:rPr lang="en-US" sz="2000" dirty="0">
                <a:latin typeface="Times New Roman" panose="02020603050405020304" pitchFamily="18" charset="0"/>
                <a:cs typeface="Times New Roman" panose="02020603050405020304" pitchFamily="18" charset="0"/>
              </a:rPr>
              <a:t>    	for i = 1 to V</a:t>
            </a:r>
          </a:p>
          <a:p>
            <a:pPr algn="just"/>
            <a:r>
              <a:rPr lang="en-US" sz="2000"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if discovered[i] == false        	</a:t>
            </a:r>
          </a:p>
          <a:p>
            <a:pPr algn="just"/>
            <a:r>
              <a:rPr lang="en-US" sz="2000"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DFS(G, i, discovered);</a:t>
            </a:r>
          </a:p>
          <a:p>
            <a:pPr algn="just"/>
            <a:r>
              <a:rPr lang="en-US" sz="2000" dirty="0">
                <a:latin typeface="Times New Roman" panose="02020603050405020304" pitchFamily="18" charset="0"/>
                <a:cs typeface="Times New Roman" panose="02020603050405020304" pitchFamily="18" charset="0"/>
              </a:rPr>
              <a:t>			v = i	</a:t>
            </a:r>
          </a:p>
          <a:p>
            <a:pPr algn="just"/>
            <a:r>
              <a:rPr lang="en-US" sz="20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   	for i = 1 to V</a:t>
            </a:r>
          </a:p>
          <a:p>
            <a:pPr algn="just"/>
            <a:r>
              <a:rPr lang="en-US" sz="2000" dirty="0">
                <a:latin typeface="Times New Roman" panose="02020603050405020304" pitchFamily="18" charset="0"/>
                <a:cs typeface="Times New Roman" panose="02020603050405020304" pitchFamily="18" charset="0"/>
              </a:rPr>
              <a:t>		discovered[i] = false</a:t>
            </a:r>
          </a:p>
          <a:p>
            <a:pPr algn="just"/>
            <a:r>
              <a:rPr lang="en-US" sz="2000" dirty="0">
                <a:latin typeface="Times New Roman" panose="02020603050405020304" pitchFamily="18" charset="0"/>
                <a:cs typeface="Times New Roman" panose="02020603050405020304" pitchFamily="18" charset="0"/>
              </a:rPr>
              <a:t>    	DFS(G, v, </a:t>
            </a:r>
            <a:r>
              <a:rPr lang="en-US" sz="2000" dirty="0" smtClean="0">
                <a:latin typeface="Times New Roman" panose="02020603050405020304" pitchFamily="18" charset="0"/>
                <a:cs typeface="Times New Roman" panose="02020603050405020304" pitchFamily="18" charset="0"/>
              </a:rPr>
              <a:t>discover</a:t>
            </a:r>
            <a:r>
              <a:rPr lang="en-US" sz="2000" dirty="0" smtClean="0">
                <a:latin typeface="Times New Roman" panose="02020603050405020304" pitchFamily="18" charset="0"/>
                <a:cs typeface="Times New Roman" panose="02020603050405020304" pitchFamily="18" charset="0"/>
              </a:rPr>
              <a:t>ed</a:t>
            </a:r>
            <a:r>
              <a:rPr lang="en-US" sz="2000" dirty="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for i = 1 to V</a:t>
            </a:r>
          </a:p>
          <a:p>
            <a:pPr algn="just"/>
            <a:r>
              <a:rPr lang="en-US" sz="2000"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if discovered[i] == false</a:t>
            </a:r>
          </a:p>
          <a:p>
            <a:pPr algn="just"/>
            <a:r>
              <a:rPr lang="en-US" sz="2000"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return false; </a:t>
            </a:r>
          </a:p>
          <a:p>
            <a:pPr algn="just"/>
            <a:r>
              <a:rPr lang="en-US" sz="2000" dirty="0">
                <a:latin typeface="Times New Roman" panose="02020603050405020304" pitchFamily="18" charset="0"/>
                <a:cs typeface="Times New Roman" panose="02020603050405020304" pitchFamily="18" charset="0"/>
              </a:rPr>
              <a:t>   	return true</a:t>
            </a:r>
          </a:p>
          <a:p>
            <a:pPr algn="just"/>
            <a:r>
              <a:rPr lang="en-US" sz="2000" dirty="0">
                <a:latin typeface="Times New Roman" panose="02020603050405020304" pitchFamily="18" charset="0"/>
                <a:cs typeface="Times New Roman" panose="02020603050405020304" pitchFamily="18" charset="0"/>
              </a:rPr>
              <a:t>}</a:t>
            </a:r>
          </a:p>
          <a:p>
            <a:pPr algn="just"/>
            <a:r>
              <a:rPr lang="en-US" sz="2000" b="1" dirty="0">
                <a:highlight>
                  <a:srgbClr val="00FF00"/>
                </a:highlight>
                <a:latin typeface="Times New Roman" panose="02020603050405020304" pitchFamily="18" charset="0"/>
                <a:cs typeface="Times New Roman" panose="02020603050405020304" pitchFamily="18" charset="0"/>
              </a:rPr>
              <a:t>Total time:</a:t>
            </a:r>
            <a:r>
              <a:rPr lang="en-US" sz="2000" dirty="0">
                <a:highlight>
                  <a:srgbClr val="00FF00"/>
                </a:highlight>
                <a:latin typeface="Times New Roman" panose="02020603050405020304" pitchFamily="18" charset="0"/>
                <a:cs typeface="Times New Roman" panose="02020603050405020304" pitchFamily="18" charset="0"/>
              </a:rPr>
              <a:t> O(V + E)</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992600" y="8839200"/>
            <a:ext cx="1143000" cy="1143000"/>
          </a:xfrm>
          <a:prstGeom prst="rect">
            <a:avLst/>
          </a:prstGeom>
        </p:spPr>
      </p:pic>
    </p:spTree>
    <p:extLst>
      <p:ext uri="{BB962C8B-B14F-4D97-AF65-F5344CB8AC3E}">
        <p14:creationId xmlns:p14="http://schemas.microsoft.com/office/powerpoint/2010/main" val="35559154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36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8700" y="990600"/>
            <a:ext cx="18059400" cy="830997"/>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P08. </a:t>
            </a:r>
            <a:r>
              <a:rPr lang="mn-MN" sz="2400" dirty="0">
                <a:latin typeface="Times New Roman" panose="02020603050405020304" pitchFamily="18" charset="0"/>
                <a:cs typeface="Times New Roman" panose="02020603050405020304" pitchFamily="18" charset="0"/>
              </a:rPr>
              <a:t>Сөрөг жинтэй ирмэг агуулсан, чиглэлтэй </a:t>
            </a:r>
            <a:r>
              <a:rPr lang="en-US" sz="2400" dirty="0">
                <a:latin typeface="Times New Roman" panose="02020603050405020304" pitchFamily="18" charset="0"/>
                <a:cs typeface="Times New Roman" panose="02020603050405020304" pitchFamily="18" charset="0"/>
              </a:rPr>
              <a:t>G </a:t>
            </a:r>
            <a:r>
              <a:rPr lang="mn-MN" sz="2400" dirty="0">
                <a:latin typeface="Times New Roman" panose="02020603050405020304" pitchFamily="18" charset="0"/>
                <a:cs typeface="Times New Roman" panose="02020603050405020304" pitchFamily="18" charset="0"/>
              </a:rPr>
              <a:t>граф өгөгдөв. Дайкастрагийн алгоритмыг уг граф дээр ажиллуулбал алгоритм зогсолтгүй ажиллах тохиолдол байх уу? Яагаад?(4 оноо)</a:t>
            </a:r>
            <a:endParaRPr lang="en-US"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039586" y="2102584"/>
            <a:ext cx="18059400" cy="1631216"/>
          </a:xfrm>
          <a:prstGeom prst="rect">
            <a:avLst/>
          </a:prstGeom>
          <a:noFill/>
        </p:spPr>
        <p:txBody>
          <a:bodyPr wrap="square" rtlCol="0">
            <a:spAutoFit/>
          </a:bodyPr>
          <a:lstStyle/>
          <a:p>
            <a:pPr algn="just"/>
            <a:r>
              <a:rPr lang="mn-MN" sz="2000" b="1" dirty="0">
                <a:latin typeface="Times New Roman" panose="02020603050405020304" pitchFamily="18" charset="0"/>
                <a:cs typeface="Times New Roman" panose="02020603050405020304" pitchFamily="18" charset="0"/>
              </a:rPr>
              <a:t>Бодолтын гол санаа:</a:t>
            </a:r>
            <a:r>
              <a:rPr lang="en-US" sz="2000" b="1" dirty="0">
                <a:latin typeface="Times New Roman" panose="02020603050405020304" pitchFamily="18" charset="0"/>
                <a:cs typeface="Times New Roman" panose="02020603050405020304" pitchFamily="18" charset="0"/>
              </a:rPr>
              <a:t> </a:t>
            </a:r>
            <a:r>
              <a:rPr lang="mn-MN" sz="2000" dirty="0">
                <a:latin typeface="Times New Roman" panose="02020603050405020304" pitchFamily="18" charset="0"/>
                <a:cs typeface="Times New Roman" panose="02020603050405020304" pitchFamily="18" charset="0"/>
              </a:rPr>
              <a:t>Байна. Учир нь дайкастрагийн алгоритм дотроо </a:t>
            </a:r>
            <a:r>
              <a:rPr lang="en-US" sz="2000" dirty="0">
                <a:latin typeface="Times New Roman" panose="02020603050405020304" pitchFamily="18" charset="0"/>
                <a:cs typeface="Times New Roman" panose="02020603050405020304" pitchFamily="18" charset="0"/>
              </a:rPr>
              <a:t>Relax – </a:t>
            </a:r>
            <a:r>
              <a:rPr lang="mn-MN" sz="2000" dirty="0">
                <a:latin typeface="Times New Roman" panose="02020603050405020304" pitchFamily="18" charset="0"/>
                <a:cs typeface="Times New Roman" panose="02020603050405020304" pitchFamily="18" charset="0"/>
              </a:rPr>
              <a:t>ийг ашигладаг бөгөөд хүрэх оройн жин нь хүрч байгаа жин дээр тухайн ирмэгийн жин нэмснээс бага байвал хүрэх оройн жинг түүгээр сайжруулдаг. Иймд  ямар нэг сөрөг жин агуулсан цикл олдох үед тухайн цикл дээр дайкастра алгоиритм зогсолтгүй ажиллах юм. Учир нь тухайн сөрөг жинтэй ирмэг тухайн циклийг тойрох бүрт хүрэх орон жин багасгасаар байх бөгөөд үүнийг </a:t>
            </a:r>
            <a:r>
              <a:rPr lang="en-US" sz="2000" dirty="0">
                <a:latin typeface="Times New Roman" panose="02020603050405020304" pitchFamily="18" charset="0"/>
                <a:cs typeface="Times New Roman" panose="02020603050405020304" pitchFamily="18" charset="0"/>
              </a:rPr>
              <a:t>Relax </a:t>
            </a:r>
            <a:r>
              <a:rPr lang="mn-MN" sz="2000" dirty="0">
                <a:latin typeface="Times New Roman" panose="02020603050405020304" pitchFamily="18" charset="0"/>
                <a:cs typeface="Times New Roman" panose="02020603050405020304" pitchFamily="18" charset="0"/>
              </a:rPr>
              <a:t>үйдэл зогсолтгүй хийгдсээр байна. Мөн дайкастра алгиритм хамгийн байж болох хамгийн богино замыг олох алгоритм гэдгээс тухайн сөрөг жинтэй циклтэй таарах бүр илүү богино болсноор уг алгоритм төгсөхгүй үргэлжлэх юм. </a:t>
            </a:r>
            <a:endParaRPr 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ED732BB6-98E3-4FAB-B84C-A022ED2A7C7D}"/>
              </a:ext>
            </a:extLst>
          </p:cNvPr>
          <p:cNvSpPr txBox="1"/>
          <p:nvPr/>
        </p:nvSpPr>
        <p:spPr>
          <a:xfrm>
            <a:off x="1028700" y="3962400"/>
            <a:ext cx="18059400" cy="5632311"/>
          </a:xfrm>
          <a:prstGeom prst="rect">
            <a:avLst/>
          </a:prstGeom>
          <a:noFill/>
        </p:spPr>
        <p:txBody>
          <a:bodyPr wrap="square" rtlCol="0">
            <a:spAutoFit/>
          </a:bodyPr>
          <a:lstStyle/>
          <a:p>
            <a:r>
              <a:rPr lang="mn-MN" sz="2000" b="1" dirty="0">
                <a:latin typeface="Times New Roman" panose="02020603050405020304" pitchFamily="18" charset="0"/>
                <a:cs typeface="Times New Roman" panose="02020603050405020304" pitchFamily="18" charset="0"/>
              </a:rPr>
              <a:t>Хуурмаг код: </a:t>
            </a:r>
          </a:p>
          <a:p>
            <a:r>
              <a:rPr lang="en-US" sz="2000" dirty="0">
                <a:highlight>
                  <a:srgbClr val="00FFFF"/>
                </a:highlight>
                <a:latin typeface="Times New Roman" panose="02020603050405020304" pitchFamily="18" charset="0"/>
                <a:cs typeface="Times New Roman" panose="02020603050405020304" pitchFamily="18" charset="0"/>
              </a:rPr>
              <a:t>Dijkstra</a:t>
            </a:r>
            <a:r>
              <a:rPr lang="en-US" sz="2000" dirty="0">
                <a:latin typeface="Times New Roman" panose="02020603050405020304" pitchFamily="18" charset="0"/>
                <a:cs typeface="Times New Roman" panose="02020603050405020304" pitchFamily="18" charset="0"/>
              </a:rPr>
              <a:t>(G, s){</a:t>
            </a:r>
          </a:p>
          <a:p>
            <a:r>
              <a:rPr lang="en-US" sz="2000" dirty="0">
                <a:latin typeface="Times New Roman" panose="02020603050405020304" pitchFamily="18" charset="0"/>
                <a:cs typeface="Times New Roman" panose="02020603050405020304" pitchFamily="18" charset="0"/>
              </a:rPr>
              <a:t>	initialize (G, s); </a:t>
            </a:r>
          </a:p>
          <a:p>
            <a:r>
              <a:rPr lang="en-US" sz="2000" dirty="0">
                <a:latin typeface="Times New Roman" panose="02020603050405020304" pitchFamily="18" charset="0"/>
                <a:cs typeface="Times New Roman" panose="02020603050405020304" pitchFamily="18" charset="0"/>
              </a:rPr>
              <a:t>	S = NULL</a:t>
            </a:r>
          </a:p>
          <a:p>
            <a:r>
              <a:rPr lang="en-US" sz="2000" dirty="0">
                <a:latin typeface="Times New Roman" panose="02020603050405020304" pitchFamily="18" charset="0"/>
                <a:cs typeface="Times New Roman" panose="02020603050405020304" pitchFamily="18" charset="0"/>
              </a:rPr>
              <a:t>	Q = v[G]</a:t>
            </a:r>
          </a:p>
          <a:p>
            <a:r>
              <a:rPr lang="en-US" sz="2000" dirty="0">
                <a:latin typeface="Times New Roman" panose="02020603050405020304" pitchFamily="18" charset="0"/>
                <a:cs typeface="Times New Roman" panose="02020603050405020304" pitchFamily="18" charset="0"/>
              </a:rPr>
              <a:t>	while Q != NULL</a:t>
            </a:r>
          </a:p>
          <a:p>
            <a:r>
              <a:rPr lang="en-US" sz="2000" dirty="0">
                <a:latin typeface="Times New Roman" panose="02020603050405020304" pitchFamily="18" charset="0"/>
                <a:cs typeface="Times New Roman" panose="02020603050405020304" pitchFamily="18" charset="0"/>
              </a:rPr>
              <a:t>		do u  = EXTRACT-MIN(Q);</a:t>
            </a:r>
          </a:p>
          <a:p>
            <a:r>
              <a:rPr lang="en-US" sz="2000" dirty="0">
                <a:latin typeface="Times New Roman" panose="02020603050405020304" pitchFamily="18" charset="0"/>
                <a:cs typeface="Times New Roman" panose="02020603050405020304" pitchFamily="18" charset="0"/>
              </a:rPr>
              <a:t>		S = s U {u};</a:t>
            </a:r>
          </a:p>
          <a:p>
            <a:r>
              <a:rPr lang="en-US" sz="2000" dirty="0">
                <a:latin typeface="Times New Roman" panose="02020603050405020304" pitchFamily="18" charset="0"/>
                <a:cs typeface="Times New Roman" panose="02020603050405020304" pitchFamily="18" charset="0"/>
              </a:rPr>
              <a:t>	for each vertex v in Adj[u]</a:t>
            </a:r>
          </a:p>
          <a:p>
            <a:r>
              <a:rPr lang="en-US" sz="2000" dirty="0">
                <a:latin typeface="Times New Roman" panose="02020603050405020304" pitchFamily="18" charset="0"/>
                <a:cs typeface="Times New Roman" panose="02020603050405020304" pitchFamily="18" charset="0"/>
              </a:rPr>
              <a:t>		do Relax(u, v, w)</a:t>
            </a:r>
          </a:p>
          <a:p>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Relax(u, v, w){</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if d[v] &gt; d[u] + w (u, v);</a:t>
            </a:r>
          </a:p>
          <a:p>
            <a:r>
              <a:rPr lang="en-US" sz="2000" dirty="0">
                <a:latin typeface="Times New Roman" panose="02020603050405020304" pitchFamily="18" charset="0"/>
                <a:cs typeface="Times New Roman" panose="02020603050405020304" pitchFamily="18" charset="0"/>
              </a:rPr>
              <a:t>		d[v] = d[u] + w(u, v);</a:t>
            </a:r>
          </a:p>
          <a:p>
            <a:r>
              <a:rPr lang="en-US" sz="2000" dirty="0">
                <a:latin typeface="Times New Roman" panose="02020603050405020304" pitchFamily="18" charset="0"/>
                <a:cs typeface="Times New Roman" panose="02020603050405020304" pitchFamily="18" charset="0"/>
              </a:rPr>
              <a:t>		pi[v] = u;</a:t>
            </a:r>
          </a:p>
          <a:p>
            <a:r>
              <a:rPr lang="en-US" sz="2000" dirty="0">
                <a:latin typeface="Times New Roman" panose="02020603050405020304" pitchFamily="18" charset="0"/>
                <a:cs typeface="Times New Roman" panose="02020603050405020304" pitchFamily="18" charset="0"/>
              </a:rPr>
              <a:t>}</a:t>
            </a:r>
          </a:p>
          <a:p>
            <a:r>
              <a:rPr lang="en-US" sz="2000" b="1" dirty="0">
                <a:highlight>
                  <a:srgbClr val="00FF00"/>
                </a:highlight>
                <a:latin typeface="Times New Roman" panose="02020603050405020304" pitchFamily="18" charset="0"/>
                <a:cs typeface="Times New Roman" panose="02020603050405020304" pitchFamily="18" charset="0"/>
              </a:rPr>
              <a:t>Total time:</a:t>
            </a:r>
            <a:r>
              <a:rPr lang="en-US" sz="2000" dirty="0">
                <a:highlight>
                  <a:srgbClr val="00FF00"/>
                </a:highlight>
                <a:latin typeface="Times New Roman" panose="02020603050405020304" pitchFamily="18" charset="0"/>
                <a:cs typeface="Times New Roman" panose="02020603050405020304" pitchFamily="18" charset="0"/>
              </a:rPr>
              <a:t> O(V*log(V))</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145000" y="9144000"/>
            <a:ext cx="1371600" cy="1371600"/>
          </a:xfrm>
          <a:prstGeom prst="rect">
            <a:avLst/>
          </a:prstGeom>
        </p:spPr>
      </p:pic>
    </p:spTree>
    <p:extLst>
      <p:ext uri="{BB962C8B-B14F-4D97-AF65-F5344CB8AC3E}">
        <p14:creationId xmlns:p14="http://schemas.microsoft.com/office/powerpoint/2010/main" val="12890978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715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8700" y="990600"/>
            <a:ext cx="18059400" cy="4524315"/>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P09. </a:t>
            </a:r>
            <a:r>
              <a:rPr lang="mn-MN" sz="2400" dirty="0">
                <a:latin typeface="Times New Roman" panose="02020603050405020304" pitchFamily="18" charset="0"/>
                <a:cs typeface="Times New Roman" panose="02020603050405020304" pitchFamily="18" charset="0"/>
              </a:rPr>
              <a:t>Монгол улс 1-ээс </a:t>
            </a:r>
            <a:r>
              <a:rPr lang="en-US" sz="2400" dirty="0">
                <a:latin typeface="Times New Roman" panose="02020603050405020304" pitchFamily="18" charset="0"/>
                <a:cs typeface="Times New Roman" panose="02020603050405020304" pitchFamily="18" charset="0"/>
              </a:rPr>
              <a:t>n </a:t>
            </a:r>
            <a:r>
              <a:rPr lang="mn-MN" sz="2400" dirty="0">
                <a:latin typeface="Times New Roman" panose="02020603050405020304" pitchFamily="18" charset="0"/>
                <a:cs typeface="Times New Roman" panose="02020603050405020304" pitchFamily="18" charset="0"/>
              </a:rPr>
              <a:t>хүртэл дугаартай </a:t>
            </a:r>
            <a:r>
              <a:rPr lang="en-US" sz="2400" dirty="0">
                <a:latin typeface="Times New Roman" panose="02020603050405020304" pitchFamily="18" charset="0"/>
                <a:cs typeface="Times New Roman" panose="02020603050405020304" pitchFamily="18" charset="0"/>
              </a:rPr>
              <a:t>n </a:t>
            </a:r>
            <a:r>
              <a:rPr lang="mn-MN" sz="2400" dirty="0">
                <a:latin typeface="Times New Roman" panose="02020603050405020304" pitchFamily="18" charset="0"/>
                <a:cs typeface="Times New Roman" panose="02020603050405020304" pitchFamily="18" charset="0"/>
              </a:rPr>
              <a:t>аймагтай байв. 2050 оны ерөнхийлөгчийн сонгуульд иргэн А, гишүүн Б-тэй өрсөлдөнө. Сонгууль доорх байдлаар зохион байгуулагдав. Сонгууль аймаг бүрд нэг өдөр зохиогдоно, нийт </a:t>
            </a:r>
            <a:r>
              <a:rPr lang="en-US" sz="2400" dirty="0">
                <a:latin typeface="Times New Roman" panose="02020603050405020304" pitchFamily="18" charset="0"/>
                <a:cs typeface="Times New Roman" panose="02020603050405020304" pitchFamily="18" charset="0"/>
              </a:rPr>
              <a:t>n </a:t>
            </a:r>
            <a:r>
              <a:rPr lang="mn-MN" sz="2400" dirty="0">
                <a:latin typeface="Times New Roman" panose="02020603050405020304" pitchFamily="18" charset="0"/>
                <a:cs typeface="Times New Roman" panose="02020603050405020304" pitchFamily="18" charset="0"/>
              </a:rPr>
              <a:t>өдөр үргэлжилнэ. Аймаг бүрийн хувьд хүн амын тооноос хамаарсан авч болох нийт оноо 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байна (𝐷=∑𝑑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нийт цуглуулж болох оноо). Өрсөлдөгчид сонгуулийн өдөр тухайн аймагт сурталчилгаа явуулж болох бөгөөд иргэн А сурталчилгаа явуулбал тэр аймагт 100 хувь ялж 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оноог, явуулахгүй бол 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нь эерэг бүхэл тоо) оноог авах боломжтой гэдэг нь судалгаагаар мэдэгдэж байв</a:t>
            </a:r>
            <a:r>
              <a:rPr lang="en-US" sz="2400" dirty="0">
                <a:latin typeface="Times New Roman" panose="02020603050405020304" pitchFamily="18" charset="0"/>
                <a:cs typeface="Times New Roman" panose="02020603050405020304" pitchFamily="18" charset="0"/>
              </a:rPr>
              <a:t>.</a:t>
            </a:r>
            <a:r>
              <a:rPr lang="mn-M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D/2</a:t>
            </a:r>
            <a:r>
              <a:rPr lang="or-IN" sz="2400" dirty="0">
                <a:latin typeface="Times New Roman" panose="02020603050405020304" pitchFamily="18" charset="0"/>
                <a:cs typeface="Times New Roman" panose="02020603050405020304" pitchFamily="18" charset="0"/>
              </a:rPr>
              <a:t>+1&gt;∑𝑎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огт сурталчилгаа  явуулахгүй  бол  ялагдах  нь илэрхий  байв).  Хэрвээ 𝑖-р  өдөр  сурталчилгаа явуулсан  бол  дараагийн  2  өдөр  явуулах  боломжгүй  байдаг.  Иргэн  А  аль  аймгуудад сурталчилгаа явуулбал хамгийн өндөр оноо авах вэ? Динамик програмчлалын </a:t>
            </a:r>
            <a:r>
              <a:rPr lang="en-US" sz="2400" dirty="0">
                <a:latin typeface="Times New Roman" panose="02020603050405020304" pitchFamily="18" charset="0"/>
                <a:cs typeface="Times New Roman" panose="02020603050405020304" pitchFamily="18" charset="0"/>
              </a:rPr>
              <a:t>SRTBOT </a:t>
            </a:r>
            <a:r>
              <a:rPr lang="mn-MN" sz="2400" dirty="0">
                <a:latin typeface="Times New Roman" panose="02020603050405020304" pitchFamily="18" charset="0"/>
                <a:cs typeface="Times New Roman" panose="02020603050405020304" pitchFamily="18" charset="0"/>
              </a:rPr>
              <a:t>загварын дугуу бодно уу. (6 оноо)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Жишээ </a:t>
            </a:r>
            <a:r>
              <a:rPr lang="en-US" sz="2400" dirty="0">
                <a:latin typeface="Times New Roman" panose="02020603050405020304" pitchFamily="18" charset="0"/>
                <a:cs typeface="Times New Roman" panose="02020603050405020304" pitchFamily="18" charset="0"/>
              </a:rPr>
              <a:t>N=5 //5-</a:t>
            </a:r>
            <a:r>
              <a:rPr lang="mn-MN" sz="2400" dirty="0">
                <a:latin typeface="Times New Roman" panose="02020603050405020304" pitchFamily="18" charset="0"/>
                <a:cs typeface="Times New Roman" panose="02020603050405020304" pitchFamily="18" charset="0"/>
              </a:rPr>
              <a:t>н аймагтай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𝑑</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 [8, 8, 8, 8, 8] // </a:t>
            </a:r>
            <a:r>
              <a:rPr lang="mn-MN" sz="2400" dirty="0">
                <a:latin typeface="Times New Roman" panose="02020603050405020304" pitchFamily="18" charset="0"/>
                <a:cs typeface="Times New Roman" panose="02020603050405020304" pitchFamily="18" charset="0"/>
              </a:rPr>
              <a:t>аймаг тус бүрээс авах боломжит оноо 8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𝑎</a:t>
            </a:r>
            <a:r>
              <a:rPr lang="en-US" sz="2400" dirty="0">
                <a:latin typeface="Times New Roman" panose="02020603050405020304" pitchFamily="18" charset="0"/>
                <a:cs typeface="Times New Roman" panose="02020603050405020304" pitchFamily="18" charset="0"/>
              </a:rPr>
              <a:t>i</a:t>
            </a:r>
            <a:r>
              <a:rPr lang="ta-IN" sz="2400" dirty="0">
                <a:latin typeface="Times New Roman" panose="02020603050405020304" pitchFamily="18" charset="0"/>
                <a:cs typeface="Times New Roman" panose="02020603050405020304" pitchFamily="18" charset="0"/>
              </a:rPr>
              <a:t> = [4, 3, 0, 4, 3] // </a:t>
            </a:r>
            <a:r>
              <a:rPr lang="mn-MN" sz="2400" dirty="0">
                <a:latin typeface="Times New Roman" panose="02020603050405020304" pitchFamily="18" charset="0"/>
                <a:cs typeface="Times New Roman" panose="02020603050405020304" pitchFamily="18" charset="0"/>
              </a:rPr>
              <a:t>гишүүн А сурталчилгаа явуулахгүй бол авах оноо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Хариу 24 </a:t>
            </a:r>
            <a:endParaRPr lang="en-US" sz="2400" dirty="0">
              <a:latin typeface="Times New Roman" panose="02020603050405020304" pitchFamily="18" charset="0"/>
              <a:cs typeface="Times New Roman" panose="02020603050405020304" pitchFamily="18" charset="0"/>
            </a:endParaRPr>
          </a:p>
          <a:p>
            <a:pPr algn="just"/>
            <a:r>
              <a:rPr lang="mn-MN" sz="2400" dirty="0">
                <a:latin typeface="Times New Roman" panose="02020603050405020304" pitchFamily="18" charset="0"/>
                <a:cs typeface="Times New Roman" panose="02020603050405020304" pitchFamily="18" charset="0"/>
              </a:rPr>
              <a:t>Тайлбар: 2, 5-р өдөр сурталчилгаа явуулж, [4, 8, 0, 4, 8] оноо аймаг бүрээс цуглуулж, хамгийн өндөр оноо 24 байна. </a:t>
            </a:r>
            <a:endParaRPr lang="en-US"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38200" y="5486400"/>
            <a:ext cx="18059400" cy="400110"/>
          </a:xfrm>
          <a:prstGeom prst="rect">
            <a:avLst/>
          </a:prstGeom>
          <a:noFill/>
        </p:spPr>
        <p:txBody>
          <a:bodyPr wrap="square" rtlCol="0">
            <a:spAutoFit/>
          </a:bodyPr>
          <a:lstStyle/>
          <a:p>
            <a:pPr algn="just"/>
            <a:r>
              <a:rPr lang="mn-MN" sz="2000" b="1" dirty="0">
                <a:latin typeface="Times New Roman" panose="02020603050405020304" pitchFamily="18" charset="0"/>
                <a:cs typeface="Times New Roman" panose="02020603050405020304" pitchFamily="18" charset="0"/>
              </a:rPr>
              <a:t>Бодолтын гол санаа: </a:t>
            </a:r>
          </a:p>
        </p:txBody>
      </p:sp>
      <p:pic>
        <p:nvPicPr>
          <p:cNvPr id="2058" name="Picture 10" descr="No description available.">
            <a:extLst>
              <a:ext uri="{FF2B5EF4-FFF2-40B4-BE49-F238E27FC236}">
                <a16:creationId xmlns:a16="http://schemas.microsoft.com/office/drawing/2014/main" xmlns="" id="{754C714C-07A8-431F-9182-8457CD6749D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1351"/>
          <a:stretch/>
        </p:blipFill>
        <p:spPr bwMode="auto">
          <a:xfrm>
            <a:off x="4305681" y="6096000"/>
            <a:ext cx="11505438" cy="4192555"/>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916400" y="8244316"/>
            <a:ext cx="1371600" cy="1371600"/>
          </a:xfrm>
          <a:prstGeom prst="rect">
            <a:avLst/>
          </a:prstGeom>
        </p:spPr>
      </p:pic>
    </p:spTree>
    <p:extLst>
      <p:ext uri="{BB962C8B-B14F-4D97-AF65-F5344CB8AC3E}">
        <p14:creationId xmlns:p14="http://schemas.microsoft.com/office/powerpoint/2010/main" val="31329412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5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ReferenceId xmlns="0894564c-cde7-4b86-b91f-cd88c6280ee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96717B64BF0C5418F5D7F84126CD49A" ma:contentTypeVersion="3" ma:contentTypeDescription="Create a new document." ma:contentTypeScope="" ma:versionID="417f60e37b1856491dc972b46ff5b3fe">
  <xsd:schema xmlns:xsd="http://www.w3.org/2001/XMLSchema" xmlns:xs="http://www.w3.org/2001/XMLSchema" xmlns:p="http://schemas.microsoft.com/office/2006/metadata/properties" xmlns:ns2="0894564c-cde7-4b86-b91f-cd88c6280ee4" targetNamespace="http://schemas.microsoft.com/office/2006/metadata/properties" ma:root="true" ma:fieldsID="28d4b26b2e37820e0b21c94eee9f5b68" ns2:_="">
    <xsd:import namespace="0894564c-cde7-4b86-b91f-cd88c6280ee4"/>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94564c-cde7-4b86-b91f-cd88c6280ee4"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264CF90-B437-4023-BE00-60E9CFCF9070}">
  <ds:schemaRefs>
    <ds:schemaRef ds:uri="http://schemas.microsoft.com/sharepoint/v3/contenttype/forms"/>
  </ds:schemaRefs>
</ds:datastoreItem>
</file>

<file path=customXml/itemProps2.xml><?xml version="1.0" encoding="utf-8"?>
<ds:datastoreItem xmlns:ds="http://schemas.openxmlformats.org/officeDocument/2006/customXml" ds:itemID="{277508B9-9F90-4027-B9A3-3A785320EA78}">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bfc60917-8295-4628-b317-ebbf9cfad357"/>
    <ds:schemaRef ds:uri="http://purl.org/dc/elements/1.1/"/>
    <ds:schemaRef ds:uri="http://schemas.microsoft.com/office/2006/metadata/properties"/>
    <ds:schemaRef ds:uri="http://www.w3.org/XML/1998/namespace"/>
    <ds:schemaRef ds:uri="0894564c-cde7-4b86-b91f-cd88c6280ee4"/>
  </ds:schemaRefs>
</ds:datastoreItem>
</file>

<file path=customXml/itemProps3.xml><?xml version="1.0" encoding="utf-8"?>
<ds:datastoreItem xmlns:ds="http://schemas.openxmlformats.org/officeDocument/2006/customXml" ds:itemID="{91217AD6-C107-4FDF-8192-65FEF699A6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94564c-cde7-4b86-b91f-cd88c6280e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9025</TotalTime>
  <Words>2761</Words>
  <Application>Microsoft Office PowerPoint</Application>
  <PresentationFormat>Custom</PresentationFormat>
  <Paragraphs>165</Paragraphs>
  <Slides>13</Slides>
  <Notes>13</Notes>
  <HiddenSlides>0</HiddenSlides>
  <MMClips>9</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Bagaa</dc:creator>
  <cp:lastModifiedBy>Bagaa</cp:lastModifiedBy>
  <cp:revision>624</cp:revision>
  <dcterms:created xsi:type="dcterms:W3CDTF">2020-12-06T12:30:42Z</dcterms:created>
  <dcterms:modified xsi:type="dcterms:W3CDTF">2021-12-30T13:59:14Z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0x010100296717B64BF0C5418F5D7F84126CD49A</vt:lpwstr>
  </property>
</Properties>
</file>